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44"/>
  </p:notesMasterIdLst>
  <p:sldIdLst>
    <p:sldId id="579" r:id="rId2"/>
    <p:sldId id="782" r:id="rId3"/>
    <p:sldId id="783" r:id="rId4"/>
    <p:sldId id="819" r:id="rId5"/>
    <p:sldId id="820" r:id="rId6"/>
    <p:sldId id="821" r:id="rId7"/>
    <p:sldId id="822" r:id="rId8"/>
    <p:sldId id="823" r:id="rId9"/>
    <p:sldId id="789" r:id="rId10"/>
    <p:sldId id="790" r:id="rId11"/>
    <p:sldId id="791" r:id="rId12"/>
    <p:sldId id="792" r:id="rId13"/>
    <p:sldId id="793" r:id="rId14"/>
    <p:sldId id="794" r:id="rId15"/>
    <p:sldId id="795" r:id="rId16"/>
    <p:sldId id="824" r:id="rId17"/>
    <p:sldId id="796" r:id="rId18"/>
    <p:sldId id="825" r:id="rId19"/>
    <p:sldId id="831" r:id="rId20"/>
    <p:sldId id="826" r:id="rId21"/>
    <p:sldId id="827" r:id="rId22"/>
    <p:sldId id="828" r:id="rId23"/>
    <p:sldId id="800" r:id="rId24"/>
    <p:sldId id="829" r:id="rId25"/>
    <p:sldId id="830" r:id="rId26"/>
    <p:sldId id="803" r:id="rId27"/>
    <p:sldId id="804" r:id="rId28"/>
    <p:sldId id="805" r:id="rId29"/>
    <p:sldId id="806" r:id="rId30"/>
    <p:sldId id="807" r:id="rId31"/>
    <p:sldId id="808" r:id="rId32"/>
    <p:sldId id="809" r:id="rId33"/>
    <p:sldId id="832" r:id="rId34"/>
    <p:sldId id="810" r:id="rId35"/>
    <p:sldId id="834" r:id="rId36"/>
    <p:sldId id="811" r:id="rId37"/>
    <p:sldId id="812" r:id="rId38"/>
    <p:sldId id="813" r:id="rId39"/>
    <p:sldId id="814" r:id="rId40"/>
    <p:sldId id="815" r:id="rId41"/>
    <p:sldId id="816" r:id="rId42"/>
    <p:sldId id="818" r:id="rId43"/>
  </p:sldIdLst>
  <p:sldSz cx="9144000" cy="6858000" type="screen4x3"/>
  <p:notesSz cx="6797675" cy="987266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35">
          <p15:clr>
            <a:srgbClr val="A4A3A4"/>
          </p15:clr>
        </p15:guide>
        <p15:guide id="2" orient="horz" pos="3702">
          <p15:clr>
            <a:srgbClr val="A4A3A4"/>
          </p15:clr>
        </p15:guide>
        <p15:guide id="3" orient="horz" pos="1207">
          <p15:clr>
            <a:srgbClr val="A4A3A4"/>
          </p15:clr>
        </p15:guide>
        <p15:guide id="4" pos="385">
          <p15:clr>
            <a:srgbClr val="A4A3A4"/>
          </p15:clr>
        </p15:guide>
        <p15:guide id="5" pos="1655">
          <p15:clr>
            <a:srgbClr val="A4A3A4"/>
          </p15:clr>
        </p15:guide>
        <p15:guide id="6" pos="4422">
          <p15:clr>
            <a:srgbClr val="A4A3A4"/>
          </p15:clr>
        </p15:guide>
        <p15:guide id="7" pos="3696">
          <p15:clr>
            <a:srgbClr val="A4A3A4"/>
          </p15:clr>
        </p15:guide>
        <p15:guide id="8" pos="3878">
          <p15:clr>
            <a:srgbClr val="A4A3A4"/>
          </p15:clr>
        </p15:guide>
        <p15:guide id="9" pos="1383">
          <p15:clr>
            <a:srgbClr val="A4A3A4"/>
          </p15:clr>
        </p15:guide>
        <p15:guide id="10" pos="2880">
          <p15:clr>
            <a:srgbClr val="A4A3A4"/>
          </p15:clr>
        </p15:guide>
        <p15:guide id="11" pos="3606">
          <p15:clr>
            <a:srgbClr val="A4A3A4"/>
          </p15:clr>
        </p15:guide>
        <p15:guide id="12" pos="4105">
          <p15:clr>
            <a:srgbClr val="A4A3A4"/>
          </p15:clr>
        </p15:guide>
        <p15:guide id="13" pos="4241">
          <p15:clr>
            <a:srgbClr val="A4A3A4"/>
          </p15:clr>
        </p15:guide>
        <p15:guide id="14" pos="53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FF4FB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96" autoAdjust="0"/>
    <p:restoredTop sz="99280" autoAdjust="0"/>
  </p:normalViewPr>
  <p:slideViewPr>
    <p:cSldViewPr showGuides="1">
      <p:cViewPr varScale="1">
        <p:scale>
          <a:sx n="116" d="100"/>
          <a:sy n="116" d="100"/>
        </p:scale>
        <p:origin x="1086" y="102"/>
      </p:cViewPr>
      <p:guideLst>
        <p:guide orient="horz" pos="935"/>
        <p:guide orient="horz" pos="3702"/>
        <p:guide orient="horz" pos="1207"/>
        <p:guide pos="385"/>
        <p:guide pos="1655"/>
        <p:guide pos="4422"/>
        <p:guide pos="3696"/>
        <p:guide pos="3878"/>
        <p:guide pos="1383"/>
        <p:guide pos="2880"/>
        <p:guide pos="3606"/>
        <p:guide pos="4105"/>
        <p:guide pos="4241"/>
        <p:guide pos="53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063A62-6627-4596-B8FA-E9E95F81213F}" type="doc">
      <dgm:prSet loTypeId="urn:microsoft.com/office/officeart/2005/8/layout/pyramid1" loCatId="pyramid" qsTypeId="urn:microsoft.com/office/officeart/2005/8/quickstyle/simple1#2" qsCatId="simple" csTypeId="urn:microsoft.com/office/officeart/2005/8/colors/accent1_2#2" csCatId="accent1" phldr="1"/>
      <dgm:spPr/>
    </dgm:pt>
    <dgm:pt modelId="{8C785437-55DF-4A3F-BBC3-A38633DFC705}">
      <dgm:prSet phldrT="[Texto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endParaRPr lang="es-ES" sz="1600" dirty="0" smtClean="0"/>
        </a:p>
        <a:p>
          <a:r>
            <a:rPr lang="es-ES" sz="1600" dirty="0" smtClean="0"/>
            <a:t>Marco </a:t>
          </a:r>
        </a:p>
        <a:p>
          <a:r>
            <a:rPr lang="es-ES" sz="1600" dirty="0" smtClean="0"/>
            <a:t>estratégico</a:t>
          </a:r>
          <a:endParaRPr lang="es-ES" sz="1600" dirty="0"/>
        </a:p>
      </dgm:t>
    </dgm:pt>
    <dgm:pt modelId="{329EBD60-4E40-4DEB-80EA-BD095D53ED3C}" type="parTrans" cxnId="{B79CADCE-2B8D-462F-A2D8-C2090B1F09CC}">
      <dgm:prSet/>
      <dgm:spPr/>
      <dgm:t>
        <a:bodyPr/>
        <a:lstStyle/>
        <a:p>
          <a:endParaRPr lang="es-ES"/>
        </a:p>
      </dgm:t>
    </dgm:pt>
    <dgm:pt modelId="{7682DF5C-37BD-41C3-A4D8-5E6CED39F126}" type="sibTrans" cxnId="{B79CADCE-2B8D-462F-A2D8-C2090B1F09CC}">
      <dgm:prSet/>
      <dgm:spPr/>
      <dgm:t>
        <a:bodyPr/>
        <a:lstStyle/>
        <a:p>
          <a:endParaRPr lang="es-ES"/>
        </a:p>
      </dgm:t>
    </dgm:pt>
    <dgm:pt modelId="{D58995DC-2B96-4E87-B531-DF45CED9DCE0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S" sz="1800" dirty="0" smtClean="0"/>
            <a:t>Líneas de actuación</a:t>
          </a:r>
          <a:endParaRPr lang="es-ES" sz="1800" dirty="0"/>
        </a:p>
      </dgm:t>
    </dgm:pt>
    <dgm:pt modelId="{DA25C26B-4617-4430-9344-A0D3D554C641}" type="parTrans" cxnId="{0DD52CDD-7A16-4D32-9123-65AA51B2FF58}">
      <dgm:prSet/>
      <dgm:spPr/>
      <dgm:t>
        <a:bodyPr/>
        <a:lstStyle/>
        <a:p>
          <a:endParaRPr lang="es-ES"/>
        </a:p>
      </dgm:t>
    </dgm:pt>
    <dgm:pt modelId="{2A397A86-21AC-4F7A-AC5A-C26350D219CC}" type="sibTrans" cxnId="{0DD52CDD-7A16-4D32-9123-65AA51B2FF58}">
      <dgm:prSet/>
      <dgm:spPr/>
      <dgm:t>
        <a:bodyPr/>
        <a:lstStyle/>
        <a:p>
          <a:endParaRPr lang="es-ES"/>
        </a:p>
      </dgm:t>
    </dgm:pt>
    <dgm:pt modelId="{7001DE99-A695-472C-9594-E56CE41DFDB2}">
      <dgm:prSet phldrT="[Texto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s-ES" sz="1800" dirty="0" smtClean="0"/>
            <a:t>Acciones</a:t>
          </a:r>
          <a:endParaRPr lang="es-ES" sz="1800" dirty="0"/>
        </a:p>
      </dgm:t>
    </dgm:pt>
    <dgm:pt modelId="{B19975CD-5483-4D7D-8988-F3912AD330D5}" type="parTrans" cxnId="{88E56A07-EAD0-4A69-957B-81A008036316}">
      <dgm:prSet/>
      <dgm:spPr/>
      <dgm:t>
        <a:bodyPr/>
        <a:lstStyle/>
        <a:p>
          <a:endParaRPr lang="es-ES"/>
        </a:p>
      </dgm:t>
    </dgm:pt>
    <dgm:pt modelId="{1F8719E2-ED5F-4EED-B1CF-6FC390E4FFAE}" type="sibTrans" cxnId="{88E56A07-EAD0-4A69-957B-81A008036316}">
      <dgm:prSet/>
      <dgm:spPr/>
      <dgm:t>
        <a:bodyPr/>
        <a:lstStyle/>
        <a:p>
          <a:endParaRPr lang="es-ES"/>
        </a:p>
      </dgm:t>
    </dgm:pt>
    <dgm:pt modelId="{0C7A8CE8-F8FB-4905-969E-4E06E8830B2D}" type="pres">
      <dgm:prSet presAssocID="{95063A62-6627-4596-B8FA-E9E95F81213F}" presName="Name0" presStyleCnt="0">
        <dgm:presLayoutVars>
          <dgm:dir/>
          <dgm:animLvl val="lvl"/>
          <dgm:resizeHandles val="exact"/>
        </dgm:presLayoutVars>
      </dgm:prSet>
      <dgm:spPr/>
    </dgm:pt>
    <dgm:pt modelId="{26EB09F2-EB6D-40E2-A10E-D4DACE6F2025}" type="pres">
      <dgm:prSet presAssocID="{8C785437-55DF-4A3F-BBC3-A38633DFC705}" presName="Name8" presStyleCnt="0"/>
      <dgm:spPr/>
    </dgm:pt>
    <dgm:pt modelId="{938C909F-71B3-4C17-928C-72BAAF42F16F}" type="pres">
      <dgm:prSet presAssocID="{8C785437-55DF-4A3F-BBC3-A38633DFC705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E6482F-104E-42AA-9937-6E93F4BB7475}" type="pres">
      <dgm:prSet presAssocID="{8C785437-55DF-4A3F-BBC3-A38633DFC70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9F30B8A-9A85-4505-AAC1-D278FF5C4F04}" type="pres">
      <dgm:prSet presAssocID="{D58995DC-2B96-4E87-B531-DF45CED9DCE0}" presName="Name8" presStyleCnt="0"/>
      <dgm:spPr/>
    </dgm:pt>
    <dgm:pt modelId="{018383C1-A46A-4CFA-930A-3A087BA532A3}" type="pres">
      <dgm:prSet presAssocID="{D58995DC-2B96-4E87-B531-DF45CED9DCE0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7D13162-FC25-4B3E-A63A-859AEB66B4D9}" type="pres">
      <dgm:prSet presAssocID="{D58995DC-2B96-4E87-B531-DF45CED9DCE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052E5BF-B1E3-4AA6-87AC-9B475E88266E}" type="pres">
      <dgm:prSet presAssocID="{7001DE99-A695-472C-9594-E56CE41DFDB2}" presName="Name8" presStyleCnt="0"/>
      <dgm:spPr/>
    </dgm:pt>
    <dgm:pt modelId="{33D5BFBA-8CE4-43CF-B9C8-4DF3A1B255A7}" type="pres">
      <dgm:prSet presAssocID="{7001DE99-A695-472C-9594-E56CE41DFDB2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E80AA0-7976-451D-B79B-39B563A8897F}" type="pres">
      <dgm:prSet presAssocID="{7001DE99-A695-472C-9594-E56CE41DFDB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85F1516-8A20-46AB-8034-367300B04DD0}" type="presOf" srcId="{D58995DC-2B96-4E87-B531-DF45CED9DCE0}" destId="{018383C1-A46A-4CFA-930A-3A087BA532A3}" srcOrd="0" destOrd="0" presId="urn:microsoft.com/office/officeart/2005/8/layout/pyramid1"/>
    <dgm:cxn modelId="{2C984869-D69D-4B19-B26F-509741F2AE2A}" type="presOf" srcId="{7001DE99-A695-472C-9594-E56CE41DFDB2}" destId="{33D5BFBA-8CE4-43CF-B9C8-4DF3A1B255A7}" srcOrd="0" destOrd="0" presId="urn:microsoft.com/office/officeart/2005/8/layout/pyramid1"/>
    <dgm:cxn modelId="{B79CADCE-2B8D-462F-A2D8-C2090B1F09CC}" srcId="{95063A62-6627-4596-B8FA-E9E95F81213F}" destId="{8C785437-55DF-4A3F-BBC3-A38633DFC705}" srcOrd="0" destOrd="0" parTransId="{329EBD60-4E40-4DEB-80EA-BD095D53ED3C}" sibTransId="{7682DF5C-37BD-41C3-A4D8-5E6CED39F126}"/>
    <dgm:cxn modelId="{88E56A07-EAD0-4A69-957B-81A008036316}" srcId="{95063A62-6627-4596-B8FA-E9E95F81213F}" destId="{7001DE99-A695-472C-9594-E56CE41DFDB2}" srcOrd="2" destOrd="0" parTransId="{B19975CD-5483-4D7D-8988-F3912AD330D5}" sibTransId="{1F8719E2-ED5F-4EED-B1CF-6FC390E4FFAE}"/>
    <dgm:cxn modelId="{C6A3CF98-CE2C-48B6-9147-4209E1FF3933}" type="presOf" srcId="{D58995DC-2B96-4E87-B531-DF45CED9DCE0}" destId="{E7D13162-FC25-4B3E-A63A-859AEB66B4D9}" srcOrd="1" destOrd="0" presId="urn:microsoft.com/office/officeart/2005/8/layout/pyramid1"/>
    <dgm:cxn modelId="{12A197A5-0252-4149-96FA-55A9797F56C1}" type="presOf" srcId="{8C785437-55DF-4A3F-BBC3-A38633DFC705}" destId="{ECE6482F-104E-42AA-9937-6E93F4BB7475}" srcOrd="1" destOrd="0" presId="urn:microsoft.com/office/officeart/2005/8/layout/pyramid1"/>
    <dgm:cxn modelId="{0DD52CDD-7A16-4D32-9123-65AA51B2FF58}" srcId="{95063A62-6627-4596-B8FA-E9E95F81213F}" destId="{D58995DC-2B96-4E87-B531-DF45CED9DCE0}" srcOrd="1" destOrd="0" parTransId="{DA25C26B-4617-4430-9344-A0D3D554C641}" sibTransId="{2A397A86-21AC-4F7A-AC5A-C26350D219CC}"/>
    <dgm:cxn modelId="{86B0E31D-070E-4A83-9920-AC77BA7B778C}" type="presOf" srcId="{7001DE99-A695-472C-9594-E56CE41DFDB2}" destId="{C7E80AA0-7976-451D-B79B-39B563A8897F}" srcOrd="1" destOrd="0" presId="urn:microsoft.com/office/officeart/2005/8/layout/pyramid1"/>
    <dgm:cxn modelId="{274EA2B5-2C07-4A33-A2CB-B54337EC2CA3}" type="presOf" srcId="{95063A62-6627-4596-B8FA-E9E95F81213F}" destId="{0C7A8CE8-F8FB-4905-969E-4E06E8830B2D}" srcOrd="0" destOrd="0" presId="urn:microsoft.com/office/officeart/2005/8/layout/pyramid1"/>
    <dgm:cxn modelId="{89BCB48C-D85D-4EB6-849F-9C0C41F45D24}" type="presOf" srcId="{8C785437-55DF-4A3F-BBC3-A38633DFC705}" destId="{938C909F-71B3-4C17-928C-72BAAF42F16F}" srcOrd="0" destOrd="0" presId="urn:microsoft.com/office/officeart/2005/8/layout/pyramid1"/>
    <dgm:cxn modelId="{A7D57652-A731-44F3-B009-B500FF205E75}" type="presParOf" srcId="{0C7A8CE8-F8FB-4905-969E-4E06E8830B2D}" destId="{26EB09F2-EB6D-40E2-A10E-D4DACE6F2025}" srcOrd="0" destOrd="0" presId="urn:microsoft.com/office/officeart/2005/8/layout/pyramid1"/>
    <dgm:cxn modelId="{1C6D43EF-9666-4734-A5CA-9B19D14DECD6}" type="presParOf" srcId="{26EB09F2-EB6D-40E2-A10E-D4DACE6F2025}" destId="{938C909F-71B3-4C17-928C-72BAAF42F16F}" srcOrd="0" destOrd="0" presId="urn:microsoft.com/office/officeart/2005/8/layout/pyramid1"/>
    <dgm:cxn modelId="{6583F8C0-DCE3-40EF-92C0-BBE139770612}" type="presParOf" srcId="{26EB09F2-EB6D-40E2-A10E-D4DACE6F2025}" destId="{ECE6482F-104E-42AA-9937-6E93F4BB7475}" srcOrd="1" destOrd="0" presId="urn:microsoft.com/office/officeart/2005/8/layout/pyramid1"/>
    <dgm:cxn modelId="{C5303116-F97C-4FCA-AC89-8DC85A307CB1}" type="presParOf" srcId="{0C7A8CE8-F8FB-4905-969E-4E06E8830B2D}" destId="{29F30B8A-9A85-4505-AAC1-D278FF5C4F04}" srcOrd="1" destOrd="0" presId="urn:microsoft.com/office/officeart/2005/8/layout/pyramid1"/>
    <dgm:cxn modelId="{DF17C351-AE17-49F3-9AA2-1BFF8DA0F08D}" type="presParOf" srcId="{29F30B8A-9A85-4505-AAC1-D278FF5C4F04}" destId="{018383C1-A46A-4CFA-930A-3A087BA532A3}" srcOrd="0" destOrd="0" presId="urn:microsoft.com/office/officeart/2005/8/layout/pyramid1"/>
    <dgm:cxn modelId="{48D5CDEE-3D21-4CAC-B1ED-3A99006B3C88}" type="presParOf" srcId="{29F30B8A-9A85-4505-AAC1-D278FF5C4F04}" destId="{E7D13162-FC25-4B3E-A63A-859AEB66B4D9}" srcOrd="1" destOrd="0" presId="urn:microsoft.com/office/officeart/2005/8/layout/pyramid1"/>
    <dgm:cxn modelId="{5C19EA25-E1AD-428B-8BA8-D7F147C47DA6}" type="presParOf" srcId="{0C7A8CE8-F8FB-4905-969E-4E06E8830B2D}" destId="{B052E5BF-B1E3-4AA6-87AC-9B475E88266E}" srcOrd="2" destOrd="0" presId="urn:microsoft.com/office/officeart/2005/8/layout/pyramid1"/>
    <dgm:cxn modelId="{4183EABE-FBEB-488A-9F73-86AF1049AC13}" type="presParOf" srcId="{B052E5BF-B1E3-4AA6-87AC-9B475E88266E}" destId="{33D5BFBA-8CE4-43CF-B9C8-4DF3A1B255A7}" srcOrd="0" destOrd="0" presId="urn:microsoft.com/office/officeart/2005/8/layout/pyramid1"/>
    <dgm:cxn modelId="{1DC469F9-29D4-4425-B471-FBD71898B1DD}" type="presParOf" srcId="{B052E5BF-B1E3-4AA6-87AC-9B475E88266E}" destId="{C7E80AA0-7976-451D-B79B-39B563A8897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A204E-85FE-4697-85AB-37EFE5205AD4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3BCBB-BBB0-4356-9B7B-94086C685E2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7665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L" altLang="es-ES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2599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EB74E5-F3A4-419D-BCB2-BD3107E808E9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0DAEAD-F856-4D34-8203-8F594B3D81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1846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EB74E5-F3A4-419D-BCB2-BD3107E808E9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0DAEAD-F856-4D34-8203-8F594B3D81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06286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EB74E5-F3A4-419D-BCB2-BD3107E808E9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0DAEAD-F856-4D34-8203-8F594B3D81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3747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5EF19D-4732-44DB-B326-8CF3487F2C8B}" type="datetimeFigureOut">
              <a:rPr lang="es-ES" altLang="es-ES"/>
              <a:pPr>
                <a:defRPr/>
              </a:pPr>
              <a:t>13/12/2017</a:t>
            </a:fld>
            <a:endParaRPr lang="es-ES" alt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CCC052F-FFA9-42DD-9C5A-4CC5467A7E43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361908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EB74E5-F3A4-419D-BCB2-BD3107E808E9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0DAEAD-F856-4D34-8203-8F594B3D81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0614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EB74E5-F3A4-419D-BCB2-BD3107E808E9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0DAEAD-F856-4D34-8203-8F594B3D81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0332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EB74E5-F3A4-419D-BCB2-BD3107E808E9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0DAEAD-F856-4D34-8203-8F594B3D81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0199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EB74E5-F3A4-419D-BCB2-BD3107E808E9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0DAEAD-F856-4D34-8203-8F594B3D81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4444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EB74E5-F3A4-419D-BCB2-BD3107E808E9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0DAEAD-F856-4D34-8203-8F594B3D81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2289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EB74E5-F3A4-419D-BCB2-BD3107E808E9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0DAEAD-F856-4D34-8203-8F594B3D81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383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EB74E5-F3A4-419D-BCB2-BD3107E808E9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0DAEAD-F856-4D34-8203-8F594B3D81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889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3EB74E5-F3A4-419D-BCB2-BD3107E808E9}" type="datetimeFigureOut">
              <a:rPr lang="es-ES" smtClean="0"/>
              <a:t>13/12/2017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30DAEAD-F856-4D34-8203-8F594B3D814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759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Descripción: IDOM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6557726"/>
            <a:ext cx="1024428" cy="2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4671"/>
            <a:ext cx="562084" cy="512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5 Imagen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421" y="6594194"/>
            <a:ext cx="1959955" cy="219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173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9.xml"/><Relationship Id="rId1" Type="http://schemas.openxmlformats.org/officeDocument/2006/relationships/tags" Target="../tags/tag48.xml"/></Relationships>
</file>

<file path=ppt/slides/_rels/slide2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5.xml"/><Relationship Id="rId1" Type="http://schemas.openxmlformats.org/officeDocument/2006/relationships/tags" Target="../tags/tag5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4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4" Type="http://schemas.openxmlformats.org/officeDocument/2006/relationships/image" Target="../media/image2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4" Type="http://schemas.openxmlformats.org/officeDocument/2006/relationships/image" Target="../media/image3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4" Type="http://schemas.openxmlformats.org/officeDocument/2006/relationships/image" Target="../media/image3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4" Type="http://schemas.openxmlformats.org/officeDocument/2006/relationships/image" Target="../media/image3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4" Type="http://schemas.openxmlformats.org/officeDocument/2006/relationships/image" Target="../media/image3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-36513" y="0"/>
            <a:ext cx="9288463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5363" name="7 Rectángulo"/>
          <p:cNvSpPr>
            <a:spLocks noChangeArrowheads="1"/>
          </p:cNvSpPr>
          <p:nvPr/>
        </p:nvSpPr>
        <p:spPr bwMode="auto">
          <a:xfrm>
            <a:off x="1654175" y="6253163"/>
            <a:ext cx="581501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/>
            <a:r>
              <a:rPr lang="es-ES_tradnl" altLang="es-ES" sz="2600" b="1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AVANCE ESTUDIOS 2 Y 3</a:t>
            </a:r>
            <a:endParaRPr lang="es-ES" altLang="es-ES" sz="2600" b="1">
              <a:solidFill>
                <a:schemeClr val="bg1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2195736" y="8732"/>
            <a:ext cx="5041900" cy="360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2" name="Rectangle 4"/>
          <p:cNvSpPr>
            <a:spLocks noGrp="1" noChangeArrowheads="1"/>
          </p:cNvSpPr>
          <p:nvPr/>
        </p:nvSpPr>
        <p:spPr bwMode="auto">
          <a:xfrm>
            <a:off x="370111" y="2624753"/>
            <a:ext cx="8234337" cy="2100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399CD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399CD"/>
                </a:solidFill>
                <a:latin typeface="Unit-Bold" pitchFamily="2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399CD"/>
                </a:solidFill>
                <a:latin typeface="Unit-Bold" pitchFamily="2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399CD"/>
                </a:solidFill>
                <a:latin typeface="Unit-Bold" pitchFamily="2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399CD"/>
                </a:solidFill>
                <a:latin typeface="Unit-Bold" pitchFamily="2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0399CD"/>
                </a:solidFill>
                <a:latin typeface="Unit-Bold" pitchFamily="2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0399CD"/>
                </a:solidFill>
                <a:latin typeface="Unit-Bold" pitchFamily="2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0399CD"/>
                </a:solidFill>
                <a:latin typeface="Unit-Bold" pitchFamily="2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0399CD"/>
                </a:solidFill>
                <a:latin typeface="Unit-Bold" pitchFamily="2" charset="0"/>
              </a:defRPr>
            </a:lvl9pPr>
          </a:lstStyle>
          <a:p>
            <a:pPr algn="just" eaLnBrk="1" hangingPunct="1">
              <a:defRPr/>
            </a:pPr>
            <a:r>
              <a:rPr lang="pt-BR" sz="2400" b="1" dirty="0" smtClean="0">
                <a:solidFill>
                  <a:schemeClr val="tx2"/>
                </a:solidFill>
              </a:rPr>
              <a:t>RESUMEN EJECUTIVO CONSULTORÍA “DESARROLLO URBANO Y EL CAMBIO CLIMÁTICO EN VALDIVIA”</a:t>
            </a:r>
          </a:p>
          <a:p>
            <a:pPr algn="just" eaLnBrk="1" hangingPunct="1">
              <a:defRPr/>
            </a:pPr>
            <a:endParaRPr lang="pt-BR" sz="2400" b="1" dirty="0">
              <a:solidFill>
                <a:schemeClr val="tx2"/>
              </a:solidFill>
            </a:endParaRPr>
          </a:p>
          <a:p>
            <a:pPr algn="just" eaLnBrk="1" hangingPunct="1">
              <a:defRPr/>
            </a:pPr>
            <a:r>
              <a:rPr lang="pt-BR" sz="2400" b="1" dirty="0" smtClean="0">
                <a:solidFill>
                  <a:schemeClr val="tx2"/>
                </a:solidFill>
              </a:rPr>
              <a:t>TAREA N°1: </a:t>
            </a:r>
            <a:r>
              <a:rPr lang="pt-BR" sz="2400" b="1" dirty="0" err="1" smtClean="0">
                <a:solidFill>
                  <a:schemeClr val="tx2"/>
                </a:solidFill>
              </a:rPr>
              <a:t>Hoja</a:t>
            </a:r>
            <a:r>
              <a:rPr lang="pt-BR" sz="2400" b="1" dirty="0" smtClean="0">
                <a:solidFill>
                  <a:schemeClr val="tx2"/>
                </a:solidFill>
              </a:rPr>
              <a:t> de </a:t>
            </a:r>
            <a:r>
              <a:rPr lang="pt-BR" sz="2400" b="1" dirty="0" err="1" smtClean="0">
                <a:solidFill>
                  <a:schemeClr val="tx2"/>
                </a:solidFill>
              </a:rPr>
              <a:t>Ruta</a:t>
            </a:r>
            <a:r>
              <a:rPr lang="pt-BR" sz="2400" b="1" dirty="0" smtClean="0">
                <a:solidFill>
                  <a:schemeClr val="tx2"/>
                </a:solidFill>
              </a:rPr>
              <a:t> de </a:t>
            </a:r>
            <a:r>
              <a:rPr lang="pt-BR" sz="2400" b="1" dirty="0" err="1" smtClean="0">
                <a:solidFill>
                  <a:schemeClr val="tx2"/>
                </a:solidFill>
              </a:rPr>
              <a:t>Mitigación</a:t>
            </a:r>
            <a:r>
              <a:rPr lang="pt-BR" sz="2400" b="1" dirty="0" smtClean="0">
                <a:solidFill>
                  <a:schemeClr val="tx2"/>
                </a:solidFill>
              </a:rPr>
              <a:t> </a:t>
            </a:r>
            <a:r>
              <a:rPr lang="pt-BR" sz="2400" b="1" dirty="0" err="1" smtClean="0">
                <a:solidFill>
                  <a:schemeClr val="tx2"/>
                </a:solidFill>
              </a:rPr>
              <a:t>del</a:t>
            </a:r>
            <a:r>
              <a:rPr lang="pt-BR" sz="2400" b="1" dirty="0" smtClean="0">
                <a:solidFill>
                  <a:schemeClr val="tx2"/>
                </a:solidFill>
              </a:rPr>
              <a:t> Cambio Climático</a:t>
            </a:r>
          </a:p>
        </p:txBody>
      </p:sp>
      <p:pic>
        <p:nvPicPr>
          <p:cNvPr id="15370" name="Imagen 10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9575" y="6021288"/>
            <a:ext cx="1631932" cy="6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\\atchile\Encargos\18164_SUBDERE_Valdivia\1. CALIDAD\1.10.FORMATO\LOGOS\logo_subde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127" y="433389"/>
            <a:ext cx="1825625" cy="165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323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El cambio climático actual es </a:t>
            </a:r>
            <a:r>
              <a:rPr lang="es-ES" sz="1700" b="1" kern="0" dirty="0" err="1" smtClean="0">
                <a:solidFill>
                  <a:sysClr val="windowText" lastClr="000000"/>
                </a:solidFill>
              </a:rPr>
              <a:t>unequívoco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 y está generado por la acción del hombre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Existen dos causas principales del cambio climático actual, la emisión de gases de efecto invernadero (GEI) y los cambios de uso del suelo.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b="1" kern="0" dirty="0">
                <a:solidFill>
                  <a:sysClr val="windowText" lastClr="000000"/>
                </a:solidFill>
              </a:rPr>
              <a:t>I</a:t>
            </a:r>
            <a:r>
              <a:rPr lang="es-ES" sz="1800" b="1" kern="0" dirty="0" smtClean="0">
                <a:solidFill>
                  <a:sysClr val="windowText" lastClr="000000"/>
                </a:solidFill>
              </a:rPr>
              <a:t>ntroducción al cambio climático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Causas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5676942" cy="4168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738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En las políticas internacionales se consideran 6 tipos de GEI, siendo el más relevante el CO</a:t>
            </a:r>
            <a:r>
              <a:rPr lang="es-ES" sz="1700" b="1" kern="0" baseline="-25000" dirty="0" smtClean="0">
                <a:solidFill>
                  <a:sysClr val="windowText" lastClr="000000"/>
                </a:solidFill>
              </a:rPr>
              <a:t>2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1600" kern="0" dirty="0" smtClean="0">
                <a:solidFill>
                  <a:sysClr val="windowText" lastClr="000000"/>
                </a:solidFill>
              </a:rPr>
              <a:t>El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impacto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sobre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el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cambio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climático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por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tonelada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emitida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del CH</a:t>
            </a:r>
            <a:r>
              <a:rPr lang="en-US" sz="1600" kern="0" baseline="-25000" dirty="0" smtClean="0">
                <a:solidFill>
                  <a:sysClr val="windowText" lastClr="000000"/>
                </a:solidFill>
              </a:rPr>
              <a:t>4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, del N</a:t>
            </a:r>
            <a:r>
              <a:rPr lang="en-US" sz="1600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O y de los gases fluorados,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entre 25 y 22.800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veces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superior al del CO</a:t>
            </a:r>
            <a:r>
              <a:rPr lang="en-US" sz="1600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. Se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utiliza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una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unidad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común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que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el CO2e.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dirty="0">
                <a:solidFill>
                  <a:sysClr val="windowText" lastClr="000000"/>
                </a:solidFill>
              </a:rPr>
              <a:t>I</a:t>
            </a:r>
            <a:r>
              <a:rPr lang="es-ES" sz="1800" b="1" kern="0" dirty="0" smtClean="0">
                <a:solidFill>
                  <a:sysClr val="windowText" lastClr="000000"/>
                </a:solidFill>
              </a:rPr>
              <a:t>ntroducción al cambio climático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Causas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67" y="1844824"/>
            <a:ext cx="7243465" cy="472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406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259632" y="2420888"/>
            <a:ext cx="7740859" cy="1181373"/>
          </a:xfrm>
          <a:prstGeom prst="rect">
            <a:avLst/>
          </a:prstGeom>
        </p:spPr>
        <p:txBody>
          <a:bodyPr/>
          <a:lstStyle/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Presentación de los trabajos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Introducción al cambio climático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/>
              <a:t>Diagnóstico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Hoja de Ruta de Mitigación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206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2"/>
          <p:cNvSpPr>
            <a:spLocks noChangeArrowheads="1"/>
          </p:cNvSpPr>
          <p:nvPr/>
        </p:nvSpPr>
        <p:spPr bwMode="auto">
          <a:xfrm>
            <a:off x="899592" y="2501883"/>
            <a:ext cx="7236804" cy="89667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80">
            <a:solidFill>
              <a:srgbClr val="808080"/>
            </a:solidFill>
            <a:miter lim="800000"/>
            <a:headEnd/>
            <a:tailEnd/>
          </a:ln>
        </p:spPr>
        <p:txBody>
          <a:bodyPr lIns="90000" tIns="46800" rIns="90000" bIns="46800" anchor="t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1600" dirty="0" smtClean="0">
                <a:solidFill>
                  <a:schemeClr val="accent1"/>
                </a:solidFill>
              </a:rPr>
              <a:t>Fuentes de información para el diagnóstico</a:t>
            </a:r>
            <a:endParaRPr lang="es-ES" sz="1600" baseline="-25000" dirty="0">
              <a:solidFill>
                <a:schemeClr val="accent1"/>
              </a:solidFill>
            </a:endParaRPr>
          </a:p>
        </p:txBody>
      </p:sp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El diagnóstico se alimenta de tres componentes: un inventario de emisiones de GEI realizado, estudios e información publicada existentes y un taller de diagnóstico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Los resultados del diagnóstico se presentan desde un punto de vista integrada, y desde un punto de vista sectorial. Estos resultados se proyectan para dar lugar a escenarios tendenciales a 2030.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</a:t>
            </a: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rPr>
              <a:t>Introducción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utoShape 2"/>
          <p:cNvSpPr>
            <a:spLocks noChangeArrowheads="1"/>
          </p:cNvSpPr>
          <p:nvPr/>
        </p:nvSpPr>
        <p:spPr bwMode="auto">
          <a:xfrm>
            <a:off x="1121323" y="2917579"/>
            <a:ext cx="1830919" cy="42991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80">
            <a:solidFill>
              <a:srgbClr val="80808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1400" dirty="0" smtClean="0">
                <a:solidFill>
                  <a:srgbClr val="FFFFFF"/>
                </a:solidFill>
              </a:rPr>
              <a:t>Inventario de emisiones 2012</a:t>
            </a:r>
            <a:endParaRPr lang="es-ES" sz="1400" baseline="-25000" dirty="0">
              <a:solidFill>
                <a:srgbClr val="FFFFFF"/>
              </a:solidFill>
            </a:endParaRPr>
          </a:p>
        </p:txBody>
      </p:sp>
      <p:sp>
        <p:nvSpPr>
          <p:cNvPr id="8" name="AutoShape 2"/>
          <p:cNvSpPr>
            <a:spLocks noChangeArrowheads="1"/>
          </p:cNvSpPr>
          <p:nvPr/>
        </p:nvSpPr>
        <p:spPr bwMode="auto">
          <a:xfrm>
            <a:off x="3369960" y="2917579"/>
            <a:ext cx="2190959" cy="42991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80">
            <a:solidFill>
              <a:srgbClr val="80808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1400" dirty="0" smtClean="0">
                <a:solidFill>
                  <a:srgbClr val="FFFFFF"/>
                </a:solidFill>
              </a:rPr>
              <a:t>Estudios </a:t>
            </a:r>
            <a:r>
              <a:rPr lang="es-ES" sz="1400" dirty="0">
                <a:solidFill>
                  <a:srgbClr val="FFFFFF"/>
                </a:solidFill>
              </a:rPr>
              <a:t>e información </a:t>
            </a:r>
            <a:r>
              <a:rPr lang="es-ES" sz="1400" dirty="0" smtClean="0">
                <a:solidFill>
                  <a:srgbClr val="FFFFFF"/>
                </a:solidFill>
              </a:rPr>
              <a:t>publicada existente</a:t>
            </a:r>
            <a:endParaRPr lang="es-ES" sz="1400" baseline="-25000" dirty="0">
              <a:solidFill>
                <a:srgbClr val="FFFFFF"/>
              </a:solidFill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auto">
          <a:xfrm>
            <a:off x="5963371" y="2917579"/>
            <a:ext cx="1920997" cy="42991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80">
            <a:solidFill>
              <a:srgbClr val="80808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1400" dirty="0" smtClean="0">
                <a:solidFill>
                  <a:srgbClr val="FFFFFF"/>
                </a:solidFill>
              </a:rPr>
              <a:t>Taller de diagnóstico</a:t>
            </a:r>
            <a:endParaRPr lang="es-ES" sz="1400" baseline="-25000" dirty="0">
              <a:solidFill>
                <a:srgbClr val="FFFFFF"/>
              </a:solidFill>
            </a:endParaRPr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auto">
          <a:xfrm>
            <a:off x="866652" y="3742447"/>
            <a:ext cx="7236804" cy="84948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80">
            <a:solidFill>
              <a:srgbClr val="808080"/>
            </a:solidFill>
            <a:miter lim="800000"/>
            <a:headEnd/>
            <a:tailEnd/>
          </a:ln>
        </p:spPr>
        <p:txBody>
          <a:bodyPr lIns="90000" tIns="46800" rIns="90000" bIns="46800" anchor="t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1600" dirty="0" smtClean="0">
                <a:solidFill>
                  <a:schemeClr val="accent1"/>
                </a:solidFill>
              </a:rPr>
              <a:t>Resultados del diagnóstico</a:t>
            </a:r>
            <a:endParaRPr lang="es-ES" sz="1600" baseline="-25000" dirty="0">
              <a:solidFill>
                <a:schemeClr val="accent1"/>
              </a:solidFill>
            </a:endParaRPr>
          </a:p>
        </p:txBody>
      </p:sp>
      <p:sp>
        <p:nvSpPr>
          <p:cNvPr id="13" name="AutoShape 2"/>
          <p:cNvSpPr>
            <a:spLocks noChangeArrowheads="1"/>
          </p:cNvSpPr>
          <p:nvPr/>
        </p:nvSpPr>
        <p:spPr bwMode="auto">
          <a:xfrm>
            <a:off x="1088383" y="4111473"/>
            <a:ext cx="2190959" cy="42991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80">
            <a:solidFill>
              <a:srgbClr val="80808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1400" dirty="0" smtClean="0">
                <a:solidFill>
                  <a:srgbClr val="FFFFFF"/>
                </a:solidFill>
              </a:rPr>
              <a:t>Visión integrada</a:t>
            </a:r>
            <a:endParaRPr lang="es-ES" sz="1400" baseline="-25000" dirty="0">
              <a:solidFill>
                <a:srgbClr val="FFFFFF"/>
              </a:solidFill>
            </a:endParaRPr>
          </a:p>
        </p:txBody>
      </p: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5613314" y="4111471"/>
            <a:ext cx="2190959" cy="42991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80">
            <a:solidFill>
              <a:srgbClr val="80808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1400" dirty="0" smtClean="0">
                <a:solidFill>
                  <a:srgbClr val="FFFFFF"/>
                </a:solidFill>
              </a:rPr>
              <a:t>Resultados sectoriales</a:t>
            </a:r>
            <a:endParaRPr lang="es-ES" sz="1400" baseline="-25000" dirty="0">
              <a:solidFill>
                <a:srgbClr val="FFFFFF"/>
              </a:solidFill>
            </a:endParaRPr>
          </a:p>
        </p:txBody>
      </p:sp>
      <p:sp>
        <p:nvSpPr>
          <p:cNvPr id="2" name="1 Flecha abajo"/>
          <p:cNvSpPr/>
          <p:nvPr/>
        </p:nvSpPr>
        <p:spPr>
          <a:xfrm>
            <a:off x="4215279" y="3476269"/>
            <a:ext cx="531142" cy="3775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AutoShape 2"/>
          <p:cNvSpPr>
            <a:spLocks noChangeArrowheads="1"/>
          </p:cNvSpPr>
          <p:nvPr/>
        </p:nvSpPr>
        <p:spPr bwMode="auto">
          <a:xfrm>
            <a:off x="862448" y="4829431"/>
            <a:ext cx="7236804" cy="84948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80">
            <a:solidFill>
              <a:srgbClr val="808080"/>
            </a:solidFill>
            <a:miter lim="800000"/>
            <a:headEnd/>
            <a:tailEnd/>
          </a:ln>
        </p:spPr>
        <p:txBody>
          <a:bodyPr lIns="90000" tIns="46800" rIns="90000" bIns="46800" anchor="t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1600" dirty="0" smtClean="0">
                <a:solidFill>
                  <a:schemeClr val="accent1"/>
                </a:solidFill>
              </a:rPr>
              <a:t>Escenarios tendenciales</a:t>
            </a:r>
            <a:endParaRPr lang="es-ES" sz="1600" baseline="-25000" dirty="0">
              <a:solidFill>
                <a:schemeClr val="accent1"/>
              </a:solidFill>
            </a:endParaRPr>
          </a:p>
        </p:txBody>
      </p:sp>
      <p:sp>
        <p:nvSpPr>
          <p:cNvPr id="18" name="AutoShape 2"/>
          <p:cNvSpPr>
            <a:spLocks noChangeArrowheads="1"/>
          </p:cNvSpPr>
          <p:nvPr/>
        </p:nvSpPr>
        <p:spPr bwMode="auto">
          <a:xfrm>
            <a:off x="3182323" y="5198456"/>
            <a:ext cx="2605462" cy="429911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9080">
            <a:solidFill>
              <a:srgbClr val="80808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defTabSz="449263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sz="1400" dirty="0" smtClean="0">
                <a:solidFill>
                  <a:srgbClr val="FFFFFF"/>
                </a:solidFill>
              </a:rPr>
              <a:t>Proyecciones de las emisiones</a:t>
            </a:r>
            <a:endParaRPr lang="es-ES" sz="1400" baseline="-25000" dirty="0">
              <a:solidFill>
                <a:srgbClr val="FFFFFF"/>
              </a:solidFill>
            </a:endParaRPr>
          </a:p>
        </p:txBody>
      </p:sp>
      <p:sp>
        <p:nvSpPr>
          <p:cNvPr id="19" name="18 Flecha abajo"/>
          <p:cNvSpPr/>
          <p:nvPr/>
        </p:nvSpPr>
        <p:spPr>
          <a:xfrm>
            <a:off x="4188626" y="4502214"/>
            <a:ext cx="531142" cy="3775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245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Se ha elaborado un Inventario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de Emisiones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de GEI de la Comuna de Valdivia para el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año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2012. 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Este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inventario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incluye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emisiones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directas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e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indirectas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de GEI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Marco de trabajo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238553"/>
              </p:ext>
            </p:extLst>
          </p:nvPr>
        </p:nvGraphicFramePr>
        <p:xfrm>
          <a:off x="1556384" y="1641951"/>
          <a:ext cx="6544007" cy="48113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6302"/>
                <a:gridCol w="5217705"/>
              </a:tblGrid>
              <a:tr h="20844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>
                          <a:effectLst/>
                        </a:rPr>
                        <a:t>Comuna de Valdivia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711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>
                          <a:effectLst/>
                        </a:rPr>
                        <a:t>Estándar o protocolo aplicado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000">
                          <a:effectLst/>
                        </a:rPr>
                        <a:t>GLOBAL PROTOCOL FOR COMMUNITY-SCALE GREENHOUSE GAS EMISSIONS (GPC) - Pilot Version 1.0 – May 2012 (ICLEI, C40, WRI)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084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>
                          <a:effectLst/>
                        </a:rPr>
                        <a:t>Alcance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>
                          <a:effectLst/>
                        </a:rPr>
                        <a:t>Basic +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084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>
                          <a:effectLst/>
                        </a:rPr>
                        <a:t>Límites geográficos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>
                          <a:effectLst/>
                        </a:rPr>
                        <a:t>Comuna de Valdivia (ver detalles más adelante)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252228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>
                          <a:effectLst/>
                        </a:rPr>
                        <a:t>Límites operativos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000">
                          <a:effectLst/>
                        </a:rPr>
                        <a:t>Todas las emisiones relevantes de alcance 1 y alcance 2 de: </a:t>
                      </a:r>
                    </a:p>
                    <a:p>
                      <a:pPr marL="742950" lvl="1" indent="-28575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ourier New"/>
                        <a:buChar char="o"/>
                      </a:pPr>
                      <a:r>
                        <a:rPr lang="es-ES" sz="1000">
                          <a:effectLst/>
                        </a:rPr>
                        <a:t>unidades estacionarias, </a:t>
                      </a:r>
                    </a:p>
                    <a:p>
                      <a:pPr marL="742950" lvl="1" indent="-28575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ourier New"/>
                        <a:buChar char="o"/>
                      </a:pPr>
                      <a:r>
                        <a:rPr lang="es-ES" sz="1000">
                          <a:effectLst/>
                        </a:rPr>
                        <a:t>unidades móviles, </a:t>
                      </a:r>
                    </a:p>
                    <a:p>
                      <a:pPr marL="742950" lvl="1" indent="-28575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ourier New"/>
                        <a:buChar char="o"/>
                      </a:pPr>
                      <a:r>
                        <a:rPr lang="es-ES" sz="1000">
                          <a:effectLst/>
                        </a:rPr>
                        <a:t>residuos, </a:t>
                      </a:r>
                    </a:p>
                    <a:p>
                      <a:pPr marL="742950" lvl="1" indent="-28575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ourier New"/>
                        <a:buChar char="o"/>
                      </a:pPr>
                      <a:r>
                        <a:rPr lang="es-ES" sz="1000">
                          <a:effectLst/>
                        </a:rPr>
                        <a:t>procesos industriales y usos de productos, </a:t>
                      </a:r>
                    </a:p>
                    <a:p>
                      <a:pPr marL="742950" lvl="1" indent="-28575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Courier New"/>
                        <a:buChar char="o"/>
                      </a:pPr>
                      <a:r>
                        <a:rPr lang="es-ES" sz="1000">
                          <a:effectLst/>
                        </a:rPr>
                        <a:t>así como de agricultura, silvicultura y otros usos de la tierra (AFOLU). 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000">
                          <a:effectLst/>
                        </a:rPr>
                        <a:t>Todas las emisiones relevantes de alcance 3 del sector residuos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es-ES" sz="1000">
                          <a:effectLst/>
                        </a:rPr>
                        <a:t>Todas las emisiones relevantes de alcance 3 de unidades móviles.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7296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>
                          <a:effectLst/>
                        </a:rPr>
                        <a:t>Enfoque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>
                          <a:effectLst/>
                        </a:rPr>
                        <a:t>Top down para el sector servicios, sector industrial y el uso de productos.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>
                          <a:effectLst/>
                        </a:rPr>
                        <a:t>Bottom up para producción de energía, sector residencial, movilidad, residuos, sector institucional y AFOLU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  <a:tr h="56293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>
                          <a:effectLst/>
                        </a:rPr>
                        <a:t>Año base para la Hoja de Ruta de Mitigación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000" dirty="0">
                          <a:effectLst/>
                        </a:rPr>
                        <a:t>2012</a:t>
                      </a:r>
                      <a:endParaRPr lang="es-ES" sz="1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776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>
                <a:solidFill>
                  <a:sysClr val="windowText" lastClr="000000"/>
                </a:solidFill>
              </a:rPr>
              <a:t>E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l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Inventario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considera ocho sectores emisores de GEI.</a:t>
            </a:r>
            <a:endParaRPr lang="es-ES" sz="1700" b="1" kern="0" baseline="-25000" dirty="0" smtClean="0">
              <a:solidFill>
                <a:sysClr val="windowText" lastClr="00000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1600" kern="0" dirty="0" smtClean="0">
                <a:solidFill>
                  <a:sysClr val="windowText" lastClr="000000"/>
                </a:solidFill>
              </a:rPr>
              <a:t>Las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emisiones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de CO</a:t>
            </a:r>
            <a:r>
              <a:rPr lang="en-US" sz="1600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asociadas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a la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combustión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de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biomasa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no se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consideran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,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por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entenderse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que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presentan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un balance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neutro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dentro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del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ciclo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natural del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carbono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Marco de trabajo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376095"/>
              </p:ext>
            </p:extLst>
          </p:nvPr>
        </p:nvGraphicFramePr>
        <p:xfrm>
          <a:off x="611560" y="1700808"/>
          <a:ext cx="8136905" cy="47985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88"/>
                <a:gridCol w="2016224"/>
                <a:gridCol w="5328593"/>
              </a:tblGrid>
              <a:tr h="2989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 dirty="0">
                          <a:solidFill>
                            <a:schemeClr val="bg1"/>
                          </a:solidFill>
                          <a:effectLst/>
                        </a:rPr>
                        <a:t>Sector</a:t>
                      </a:r>
                      <a:endParaRPr lang="es-ES" sz="1100" dirty="0">
                        <a:solidFill>
                          <a:schemeClr val="bg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788" marR="6788" marT="6788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>
                          <a:solidFill>
                            <a:schemeClr val="bg1"/>
                          </a:solidFill>
                          <a:effectLst/>
                        </a:rPr>
                        <a:t>Descripción</a:t>
                      </a:r>
                      <a:endParaRPr lang="es-ES" sz="1100">
                        <a:solidFill>
                          <a:schemeClr val="bg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788" marR="6788" marT="6788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 dirty="0">
                          <a:solidFill>
                            <a:schemeClr val="bg1"/>
                          </a:solidFill>
                          <a:effectLst/>
                        </a:rPr>
                        <a:t>¿Aplica a Valdivia?</a:t>
                      </a:r>
                      <a:endParaRPr lang="es-ES" sz="1100" dirty="0">
                        <a:solidFill>
                          <a:schemeClr val="bg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788" marR="6788" marT="6788" marB="0" anchor="ctr">
                    <a:solidFill>
                      <a:schemeClr val="tx2"/>
                    </a:solidFill>
                  </a:tcPr>
                </a:tc>
              </a:tr>
              <a:tr h="1933338"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>
                          <a:effectLst/>
                        </a:rPr>
                        <a:t>AFOLU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>
                          <a:effectLst/>
                        </a:rPr>
                        <a:t>Emisiones asociadas a la agricultura, ganadería, silvicultura y cambios de usos de la tierra.</a:t>
                      </a:r>
                      <a:endParaRPr lang="es-ES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  <a:tc>
                  <a:txBody>
                    <a:bodyPr/>
                    <a:lstStyle/>
                    <a:p>
                      <a:pPr marL="171450" indent="-171450"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ES" sz="1100" kern="1200" dirty="0">
                          <a:effectLst/>
                        </a:rPr>
                        <a:t>Ganadería: la fermentación entérica como a la gestión de estiércol.</a:t>
                      </a:r>
                      <a:endParaRPr lang="es-ES" sz="1100" dirty="0">
                        <a:effectLst/>
                      </a:endParaRPr>
                    </a:p>
                    <a:p>
                      <a:pPr marL="171450" indent="-171450"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ES" sz="1100" kern="1200" dirty="0" smtClean="0">
                          <a:effectLst/>
                        </a:rPr>
                        <a:t>Silvicultura: </a:t>
                      </a:r>
                      <a:r>
                        <a:rPr lang="es-ES" sz="1100" kern="1200" dirty="0">
                          <a:effectLst/>
                        </a:rPr>
                        <a:t>se considera el bosque nativo y las plantaciones forestales de eucaliptus y pinos. Se tiene en cuenta las emisiones/ absorciones asociadas al crecimiento de la biomasa, a la extracción de madera y a los incendios</a:t>
                      </a:r>
                      <a:r>
                        <a:rPr lang="es-ES" sz="1100" kern="1200" dirty="0" smtClean="0">
                          <a:effectLst/>
                        </a:rPr>
                        <a:t>.</a:t>
                      </a:r>
                    </a:p>
                    <a:p>
                      <a:pPr marL="171450" indent="-171450"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ES" sz="1100" dirty="0" smtClean="0">
                          <a:effectLst/>
                        </a:rPr>
                        <a:t>Agricultura: </a:t>
                      </a:r>
                      <a:r>
                        <a:rPr lang="es-ES" sz="1100" kern="1200" dirty="0" smtClean="0">
                          <a:effectLst/>
                        </a:rPr>
                        <a:t>se </a:t>
                      </a:r>
                      <a:r>
                        <a:rPr lang="es-ES" sz="1100" kern="1200" dirty="0">
                          <a:effectLst/>
                        </a:rPr>
                        <a:t>calculan las emisiones asociadas a los cambios de carbono en el suelo y a las emisiones directas e indirectas asociadas al uso de fertilizantes.</a:t>
                      </a:r>
                      <a:endParaRPr lang="es-ES" sz="1100" dirty="0">
                        <a:effectLst/>
                      </a:endParaRPr>
                    </a:p>
                    <a:p>
                      <a:pPr marL="171450" indent="-171450"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ES" sz="1100" dirty="0">
                          <a:effectLst/>
                        </a:rPr>
                        <a:t> </a:t>
                      </a:r>
                      <a:r>
                        <a:rPr lang="es-ES" sz="1100" dirty="0" smtClean="0">
                          <a:effectLst/>
                        </a:rPr>
                        <a:t>Cambios de usos</a:t>
                      </a:r>
                      <a:r>
                        <a:rPr lang="es-ES" sz="1100" baseline="0" dirty="0" smtClean="0">
                          <a:effectLst/>
                        </a:rPr>
                        <a:t> del suelo: </a:t>
                      </a:r>
                      <a:r>
                        <a:rPr lang="es-ES" sz="1100" kern="1200" dirty="0" smtClean="0">
                          <a:effectLst/>
                        </a:rPr>
                        <a:t> </a:t>
                      </a:r>
                      <a:endParaRPr lang="es-ES" sz="1100" dirty="0">
                        <a:effectLst/>
                      </a:endParaRPr>
                    </a:p>
                    <a:p>
                      <a:pPr marL="800100" lvl="1" indent="-342900"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100" kern="1200" dirty="0">
                          <a:effectLst/>
                        </a:rPr>
                        <a:t>Pastos a uso forestal</a:t>
                      </a:r>
                      <a:endParaRPr lang="es-ES" sz="1100" dirty="0">
                        <a:effectLst/>
                      </a:endParaRPr>
                    </a:p>
                    <a:p>
                      <a:pPr marL="800100" lvl="1" indent="-342900" algn="just" font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100" kern="1200" dirty="0">
                          <a:effectLst/>
                        </a:rPr>
                        <a:t>Pastos a asentamientos </a:t>
                      </a:r>
                      <a:endParaRPr lang="es-ES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</a:tr>
              <a:tr h="720080"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>
                          <a:effectLst/>
                        </a:rPr>
                        <a:t>Industria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>
                          <a:effectLst/>
                        </a:rPr>
                        <a:t>Emisiones asociadas al uso de combustibles en la industria y a las emisiones no energéticas generadas en los procesos industriales</a:t>
                      </a:r>
                      <a:endParaRPr lang="es-ES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 dirty="0">
                          <a:effectLst/>
                        </a:rPr>
                        <a:t>Sólo al uso de </a:t>
                      </a:r>
                      <a:r>
                        <a:rPr lang="es-ES" sz="1100" kern="1200" dirty="0" smtClean="0">
                          <a:effectLst/>
                        </a:rPr>
                        <a:t>combustibles.</a:t>
                      </a:r>
                    </a:p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 dirty="0" smtClean="0">
                          <a:effectLst/>
                        </a:rPr>
                        <a:t>No </a:t>
                      </a:r>
                      <a:r>
                        <a:rPr lang="es-ES" sz="1100" kern="1200" dirty="0">
                          <a:effectLst/>
                        </a:rPr>
                        <a:t>existen industrias en la Comuna que generen emisiones de proceso.</a:t>
                      </a:r>
                      <a:endParaRPr lang="es-ES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</a:tr>
              <a:tr h="782603"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>
                          <a:effectLst/>
                        </a:rPr>
                        <a:t>Institucional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>
                          <a:effectLst/>
                        </a:rPr>
                        <a:t>Emisiones asociadas al uso de la energía por parte de las instituciones</a:t>
                      </a:r>
                      <a:endParaRPr lang="es-ES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 dirty="0">
                          <a:effectLst/>
                        </a:rPr>
                        <a:t>Emisiones asociadas al uso de combustibles en edificios. Se consideran las siguientes fuentes de energía: </a:t>
                      </a:r>
                      <a:endParaRPr lang="es-ES" sz="1100" dirty="0">
                        <a:effectLst/>
                      </a:endParaRPr>
                    </a:p>
                    <a:p>
                      <a:pPr marL="342900" lvl="0" indent="-342900"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100" kern="1200" dirty="0">
                          <a:effectLst/>
                        </a:rPr>
                        <a:t>Leña</a:t>
                      </a:r>
                      <a:endParaRPr lang="es-ES" sz="1100" dirty="0">
                        <a:effectLst/>
                      </a:endParaRPr>
                    </a:p>
                    <a:p>
                      <a:pPr marL="342900" lvl="0" indent="-342900" algn="just" font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100" kern="1200" dirty="0">
                          <a:effectLst/>
                        </a:rPr>
                        <a:t>Electricidad</a:t>
                      </a:r>
                      <a:endParaRPr lang="es-ES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</a:tr>
              <a:tr h="480234"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 dirty="0">
                          <a:effectLst/>
                        </a:rPr>
                        <a:t>Movilidad</a:t>
                      </a:r>
                      <a:endParaRPr lang="es-ES" sz="1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>
                          <a:effectLst/>
                        </a:rPr>
                        <a:t>Emisiones asociadas a la combustión móvil, incluyendo vehículos privados y públicos.</a:t>
                      </a:r>
                      <a:endParaRPr lang="es-ES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 dirty="0">
                          <a:effectLst/>
                        </a:rPr>
                        <a:t>Emisiones asociadas a los vehículos de carretera, a los tractores, a los aviones del aeródromo Las Marías y a la flota registrada en Valdivia. </a:t>
                      </a:r>
                      <a:endParaRPr lang="es-ES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5167" marR="65167" marT="32584" marB="32584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554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>
                <a:solidFill>
                  <a:sysClr val="windowText" lastClr="000000"/>
                </a:solidFill>
              </a:rPr>
              <a:t>E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l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Inventario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considera ocho sectores emisores de GEI.</a:t>
            </a:r>
            <a:endParaRPr lang="es-ES" sz="1700" b="1" kern="0" baseline="-25000" dirty="0" smtClean="0">
              <a:solidFill>
                <a:sysClr val="windowText" lastClr="00000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1600" kern="0" dirty="0" smtClean="0">
                <a:solidFill>
                  <a:sysClr val="windowText" lastClr="000000"/>
                </a:solidFill>
              </a:rPr>
              <a:t>Las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emisiones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de CO</a:t>
            </a:r>
            <a:r>
              <a:rPr lang="en-US" sz="1600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asociadas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a la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combustión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de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biomasa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no se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consideran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,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por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entenderse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que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presentan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un balance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neutro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dentro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del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ciclo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natural del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carbono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Marco de trabajo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672477"/>
              </p:ext>
            </p:extLst>
          </p:nvPr>
        </p:nvGraphicFramePr>
        <p:xfrm>
          <a:off x="611560" y="1916832"/>
          <a:ext cx="8136905" cy="46234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0120"/>
                <a:gridCol w="3168352"/>
                <a:gridCol w="3888433"/>
              </a:tblGrid>
              <a:tr h="29891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 dirty="0">
                          <a:solidFill>
                            <a:schemeClr val="bg1"/>
                          </a:solidFill>
                          <a:effectLst/>
                        </a:rPr>
                        <a:t>Sector</a:t>
                      </a:r>
                      <a:endParaRPr lang="es-ES" sz="1100" dirty="0">
                        <a:solidFill>
                          <a:schemeClr val="bg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788" marR="6788" marT="6788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>
                          <a:solidFill>
                            <a:schemeClr val="bg1"/>
                          </a:solidFill>
                          <a:effectLst/>
                        </a:rPr>
                        <a:t>Descripción</a:t>
                      </a:r>
                      <a:endParaRPr lang="es-ES" sz="1100">
                        <a:solidFill>
                          <a:schemeClr val="bg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788" marR="6788" marT="6788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100" kern="1200" dirty="0">
                          <a:solidFill>
                            <a:schemeClr val="bg1"/>
                          </a:solidFill>
                          <a:effectLst/>
                        </a:rPr>
                        <a:t>¿Aplica a Valdivia?</a:t>
                      </a:r>
                      <a:endParaRPr lang="es-ES" sz="1100" dirty="0">
                        <a:solidFill>
                          <a:schemeClr val="bg1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788" marR="6788" marT="6788" marB="0" anchor="ctr">
                    <a:solidFill>
                      <a:schemeClr val="tx2"/>
                    </a:solidFill>
                  </a:tcPr>
                </a:tc>
              </a:tr>
              <a:tr h="781210"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Generación de energía  </a:t>
                      </a:r>
                      <a:endParaRPr lang="es-ES" sz="1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Emisiones asociadas a la producción y transformación de energía secundaria, como por ejemplo en refinerías o en centrales eléctricas.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Dos centrales térmicas de producción de electricidad: Antilhué y Calle Calle. 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</a:tr>
              <a:tr h="720080"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Residencial y servicios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Emisiones asociadas a la combustión en fuentes fijas en el sector residencial y servicios para usos tales como calefacción, agua caliente sanitaria y cocina.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Sí. Sólo al uso de combustibles. 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</a:tr>
              <a:tr h="782603"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Residuos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Emisiones asociadas a la gestión de los residuos, principalmente por la descomposición de materia orgánica.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lvl="0" indent="-342900"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Residuos sólidos urbanos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742950" lvl="1" indent="-285750" algn="just" font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Vertedero Morrompulli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742950" lvl="1" indent="-285750" algn="just" font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Vertido no regulado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 font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Aguas residuales urbanas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742950" lvl="1" indent="-285750" algn="just" font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Planta de tratamiento de aguas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742950" lvl="1" indent="-285750" algn="just" font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Courier New"/>
                        <a:buChar char="o"/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Sistemas sépticos de aguas residuales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 font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Aguas residuales industriales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</a:tr>
              <a:tr h="480234"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Uso de productos</a:t>
                      </a:r>
                      <a:endParaRPr lang="es-ES" sz="10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Emisiones asociadas a la fuga de gases de efecto invernadero como consecuencia de su utilización en circuitos de refrigeración, aislantes eléctricos, o asociadas a la generación de gases de efecto invernadero a partir del uso de lubricantes.</a:t>
                      </a:r>
                      <a:endParaRPr lang="es-ES" sz="1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Se consideran las siguientes emisiones: </a:t>
                      </a:r>
                      <a:endParaRPr lang="es-ES" sz="1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SF6</a:t>
                      </a:r>
                      <a:endParaRPr lang="es-ES" sz="1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 font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HFCs</a:t>
                      </a:r>
                      <a:endParaRPr lang="es-ES" sz="1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 font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PFCs</a:t>
                      </a:r>
                      <a:endParaRPr lang="es-ES" sz="1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 font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s-ES" sz="1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Uso de lubricantes en la industria</a:t>
                      </a:r>
                      <a:endParaRPr lang="es-ES" sz="1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s-ES" sz="1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just" font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s-ES" sz="1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Arial"/>
                        </a:rPr>
                        <a:t> </a:t>
                      </a:r>
                      <a:endParaRPr lang="es-ES" sz="10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599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El balance de emisiones de GEI per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cápita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de la Comuna de Valdivia del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año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2012 ascienden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a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0,02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t CO</a:t>
            </a:r>
            <a:r>
              <a:rPr lang="es-ES" sz="1700" b="1" kern="0" baseline="-25000" dirty="0">
                <a:solidFill>
                  <a:sysClr val="windowText" lastClr="000000"/>
                </a:solidFill>
              </a:rPr>
              <a:t>2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e/hab, con un total de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2.375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t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CO</a:t>
            </a:r>
            <a:r>
              <a:rPr lang="es-ES" sz="1700" b="1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e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1600" kern="0" dirty="0" smtClean="0">
                <a:solidFill>
                  <a:sysClr val="windowText" lastClr="000000"/>
                </a:solidFill>
              </a:rPr>
              <a:t>Los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sectores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que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generan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más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emisiones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de GEI son la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industria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y la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movilidad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,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seguidos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del sector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residencial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y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servicios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. El sector AFOLU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un sector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que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absorbe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emisiones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ysClr val="windowText" lastClr="000000"/>
                </a:solidFill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Resultados: la visión integrada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4" y="2728076"/>
            <a:ext cx="4493298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6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28076"/>
            <a:ext cx="4427984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9302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Las principales emisiones están asociadas al uso de la electricidad, al petróleo combustible, al diesel y a la gasolina.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1600" kern="0" dirty="0" smtClean="0">
                <a:solidFill>
                  <a:sysClr val="windowText" lastClr="000000"/>
                </a:solidFill>
              </a:rPr>
              <a:t>Las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principales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absorciones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están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asociadas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al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bosque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nativo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y a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las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plantaciones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forestales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ysClr val="windowText" lastClr="000000"/>
                </a:solidFill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Resultados: la visión integrada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8791" y="2132856"/>
            <a:ext cx="6297613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169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Las emisiones de GEI per cápita asociadas al uso de energía son bajas en relación a otros territorios.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1600" kern="0" dirty="0" err="1" smtClean="0">
                <a:solidFill>
                  <a:sysClr val="windowText" lastClr="000000"/>
                </a:solidFill>
              </a:rPr>
              <a:t>Esto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se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debe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principalmente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al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uso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masivo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de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leña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n-US" sz="1600" kern="0" dirty="0" err="1" smtClean="0">
                <a:solidFill>
                  <a:sysClr val="windowText" lastClr="000000"/>
                </a:solidFill>
              </a:rPr>
              <a:t>como</a:t>
            </a:r>
            <a:r>
              <a:rPr lang="en-US" sz="1600" kern="0" dirty="0" smtClean="0">
                <a:solidFill>
                  <a:sysClr val="windowText" lastClr="000000"/>
                </a:solidFill>
              </a:rPr>
              <a:t> combustible.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ysClr val="windowText" lastClr="000000"/>
                </a:solidFill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Resultados: la visión integrada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6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081" y="2348880"/>
            <a:ext cx="6299835" cy="2786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9086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259632" y="2420888"/>
            <a:ext cx="7740859" cy="1181373"/>
          </a:xfrm>
          <a:prstGeom prst="rect">
            <a:avLst/>
          </a:prstGeom>
        </p:spPr>
        <p:txBody>
          <a:bodyPr/>
          <a:lstStyle/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Presentación de los trabajos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Introducción al cambio climático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Diagnóstico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Hoja de Ruta de Mitigación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41947" y="1124744"/>
            <a:ext cx="56862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CONTENIDO:</a:t>
            </a:r>
            <a:endParaRPr lang="es-ES" sz="2400" b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6788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El sector AFOLU presenta una absorción neta de -2,97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t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CO</a:t>
            </a:r>
            <a:r>
              <a:rPr lang="es-ES" sz="1700" b="1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e/per cápita.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La absorción de CO2 está asociado a los bosques, principalmente a las plantaciones forestales. Las emisiones se deben principalmente a la fermentación entérica de la ganadería bovina.</a:t>
            </a: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Resultados: sector </a:t>
            </a:r>
            <a:r>
              <a:rPr lang="es-ES" sz="1600" kern="0" dirty="0" smtClean="0">
                <a:solidFill>
                  <a:srgbClr val="FFFFFF">
                    <a:lumMod val="50000"/>
                  </a:srgbClr>
                </a:solidFill>
              </a:rPr>
              <a:t>AFOLU</a:t>
            </a:r>
            <a:endParaRPr lang="es-ES" sz="1600" kern="0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5125282" y="2749513"/>
            <a:ext cx="3816424" cy="25202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Claves del diagnóstico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dirty="0">
              <a:solidFill>
                <a:schemeClr val="accent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86,5% de la superficie de la Comuna es de producción agropecuaria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18.600 </a:t>
            </a:r>
            <a:r>
              <a:rPr lang="es-ES" sz="1400" dirty="0">
                <a:solidFill>
                  <a:schemeClr val="accent1"/>
                </a:solidFill>
              </a:rPr>
              <a:t>ha de bosque </a:t>
            </a:r>
            <a:r>
              <a:rPr lang="es-ES" sz="1400" dirty="0" smtClean="0">
                <a:solidFill>
                  <a:schemeClr val="accent1"/>
                </a:solidFill>
              </a:rPr>
              <a:t>nativo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25.160 ha de plantaciones forestales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Cambio de uso del suelo de pastos a bosques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La leña consumida en Valdivia procede principalmente de otras comunas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16.000 cabezas de ganado bovino</a:t>
            </a:r>
            <a:endParaRPr lang="es-ES" sz="1400" dirty="0">
              <a:solidFill>
                <a:schemeClr val="accent1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4584700" cy="245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295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El sector industria presenta una emisión de 1,04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t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CO</a:t>
            </a:r>
            <a:r>
              <a:rPr lang="es-ES" sz="1700" b="1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e/per cápita y el sector de producción de energía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0,74 t CO</a:t>
            </a:r>
            <a:r>
              <a:rPr lang="es-ES" sz="1700" b="1" kern="0" baseline="-25000" dirty="0">
                <a:solidFill>
                  <a:sysClr val="windowText" lastClr="000000"/>
                </a:solidFill>
              </a:rPr>
              <a:t>2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e/per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cápita.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La producción de energía se produce en dos plantas termoeléctricas que consumen diesel. No existen empresas con emisiones de GEI de proceso.</a:t>
            </a: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Resultados: sector </a:t>
            </a:r>
            <a:r>
              <a:rPr lang="es-ES" sz="1600" kern="0" dirty="0" smtClean="0">
                <a:solidFill>
                  <a:srgbClr val="FFFFFF">
                    <a:lumMod val="50000"/>
                  </a:srgbClr>
                </a:solidFill>
              </a:rPr>
              <a:t>industria y producción de energía</a:t>
            </a:r>
            <a:endParaRPr lang="es-ES" sz="1600" kern="0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5125282" y="2749513"/>
            <a:ext cx="3816424" cy="19756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Claves del diagnóstico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dirty="0">
              <a:solidFill>
                <a:schemeClr val="accent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Industrias pequeñas y dispersas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Las principales fuentes de energía son la electricidad, el fuel oil, el diésel y la leña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No se utiliza gas natural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Falta de incentivos y de demanda social para reducir GEI 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sz="1400" dirty="0">
              <a:solidFill>
                <a:schemeClr val="accent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45847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787" y="4621573"/>
            <a:ext cx="3078163" cy="2116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448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El sector institucional presenta una emisión de 0,02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t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CO</a:t>
            </a:r>
            <a:r>
              <a:rPr lang="es-ES" sz="1700" b="1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e/per cápita.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Sólo se considera dentro de este sector las emisiones asociadas al uso de los edificios de la Municipalidad de Valdivia.</a:t>
            </a: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Resultados: sector </a:t>
            </a:r>
            <a:r>
              <a:rPr lang="es-ES" sz="1600" kern="0" dirty="0" smtClean="0">
                <a:solidFill>
                  <a:srgbClr val="FFFFFF">
                    <a:lumMod val="50000"/>
                  </a:srgbClr>
                </a:solidFill>
              </a:rPr>
              <a:t>institucional</a:t>
            </a:r>
            <a:endParaRPr lang="es-ES" sz="1600" kern="0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5113120" y="2316516"/>
            <a:ext cx="3816424" cy="298469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Claves del diagnóstico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dirty="0">
              <a:solidFill>
                <a:schemeClr val="accent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Uso de diésel y leña para necesidades térmicas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Uso de electricidad para alumbrado y equipos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>
                <a:solidFill>
                  <a:schemeClr val="accent1"/>
                </a:solidFill>
              </a:rPr>
              <a:t>44 establecimientos educacionales en el área urbana y rural, además de 4 consultorios urbanos y 4 postas </a:t>
            </a:r>
            <a:r>
              <a:rPr lang="es-ES" sz="1400" dirty="0" smtClean="0">
                <a:solidFill>
                  <a:schemeClr val="accent1"/>
                </a:solidFill>
              </a:rPr>
              <a:t>rurales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Edificios con altas necesidades térmicas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Alumbrado </a:t>
            </a:r>
            <a:r>
              <a:rPr lang="es-ES" sz="1400" dirty="0">
                <a:solidFill>
                  <a:schemeClr val="accent1"/>
                </a:solidFill>
              </a:rPr>
              <a:t>público representa el 95,3% del consumo eléctrico </a:t>
            </a:r>
            <a:endParaRPr lang="es-ES" sz="1400" dirty="0" smtClean="0">
              <a:solidFill>
                <a:schemeClr val="accent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>
                <a:solidFill>
                  <a:schemeClr val="accent1"/>
                </a:solidFill>
              </a:rPr>
              <a:t>Municipalidad en el sistema de certificación ambiental de municipios </a:t>
            </a:r>
            <a:endParaRPr lang="es-ES" sz="1400" dirty="0" smtClean="0">
              <a:solidFill>
                <a:schemeClr val="accent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endParaRPr lang="es-ES" sz="1400" dirty="0">
              <a:solidFill>
                <a:schemeClr val="accent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16516"/>
            <a:ext cx="4584700" cy="2984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39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>
                <a:solidFill>
                  <a:sysClr val="windowText" lastClr="000000"/>
                </a:solidFill>
              </a:rPr>
              <a:t>Las emisiones de GEI asociadas a la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movilidad ascienden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a </a:t>
            </a:r>
            <a:r>
              <a:rPr lang="pt-BR" sz="1700" b="1" kern="0" dirty="0" smtClean="0">
                <a:solidFill>
                  <a:sysClr val="windowText" lastClr="000000"/>
                </a:solidFill>
              </a:rPr>
              <a:t>0,9 </a:t>
            </a:r>
            <a:r>
              <a:rPr lang="pt-BR" sz="1700" b="1" kern="0" dirty="0">
                <a:solidFill>
                  <a:sysClr val="windowText" lastClr="000000"/>
                </a:solidFill>
              </a:rPr>
              <a:t>t CO2e/per </a:t>
            </a:r>
            <a:r>
              <a:rPr lang="pt-BR" sz="1700" b="1" kern="0" dirty="0" err="1">
                <a:solidFill>
                  <a:sysClr val="windowText" lastClr="000000"/>
                </a:solidFill>
              </a:rPr>
              <a:t>cápita</a:t>
            </a:r>
            <a:r>
              <a:rPr lang="pt-BR" sz="1700" b="1" kern="0" dirty="0">
                <a:solidFill>
                  <a:sysClr val="windowText" lastClr="000000"/>
                </a:solidFill>
              </a:rPr>
              <a:t>.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,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representando un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30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% de las emisiones totales. </a:t>
            </a: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Asociado principalmente al uso del vehículo privado.</a:t>
            </a:r>
            <a:endParaRPr lang="es-ES" sz="1600" kern="0" dirty="0">
              <a:solidFill>
                <a:sysClr val="windowText" lastClr="00000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Resultados: sector movilidad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4860032" y="2132856"/>
            <a:ext cx="3888432" cy="38884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Claves del diagnóstico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dirty="0">
              <a:solidFill>
                <a:schemeClr val="accent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Tiempo promedio de viaje: 17 minutos</a:t>
            </a:r>
            <a:endParaRPr lang="es-ES" sz="1400" dirty="0">
              <a:solidFill>
                <a:schemeClr val="accent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El </a:t>
            </a:r>
            <a:r>
              <a:rPr lang="es-ES" sz="1400" dirty="0">
                <a:solidFill>
                  <a:schemeClr val="accent1"/>
                </a:solidFill>
              </a:rPr>
              <a:t>60% del parque móvil de la Comuna son automóviles </a:t>
            </a:r>
            <a:r>
              <a:rPr lang="es-ES" sz="1400" dirty="0" smtClean="0">
                <a:solidFill>
                  <a:schemeClr val="accent1"/>
                </a:solidFill>
              </a:rPr>
              <a:t>particulares, principalmente diésel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Sólo 80% de zona urbana cubierta con transporte público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Mala calidad de autobuses públicos, con una flota antigua (13,7 años de media)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>
                <a:solidFill>
                  <a:schemeClr val="accent1"/>
                </a:solidFill>
              </a:rPr>
              <a:t>El 70% del servicio público se realiza mediante taxis </a:t>
            </a:r>
            <a:r>
              <a:rPr lang="es-ES" sz="1400" dirty="0" smtClean="0">
                <a:solidFill>
                  <a:schemeClr val="accent1"/>
                </a:solidFill>
              </a:rPr>
              <a:t>colectivos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Voluntad de implantar transporte fluvial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Escasas infraestructuras para la movilidad en bicicleta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sz="1400" dirty="0">
              <a:solidFill>
                <a:schemeClr val="accent1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818518" cy="2077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9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49080"/>
            <a:ext cx="3818518" cy="2304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858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>
                <a:solidFill>
                  <a:sysClr val="windowText" lastClr="000000"/>
                </a:solidFill>
              </a:rPr>
              <a:t>Las emisiones de GEI asociadas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al sector residencial ascienden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a </a:t>
            </a:r>
            <a:r>
              <a:rPr lang="pt-BR" sz="1700" b="1" kern="0" dirty="0" smtClean="0">
                <a:solidFill>
                  <a:sysClr val="windowText" lastClr="000000"/>
                </a:solidFill>
              </a:rPr>
              <a:t>0,55 </a:t>
            </a:r>
            <a:r>
              <a:rPr lang="pt-BR" sz="1700" b="1" kern="0" dirty="0">
                <a:solidFill>
                  <a:sysClr val="windowText" lastClr="000000"/>
                </a:solidFill>
              </a:rPr>
              <a:t>t CO</a:t>
            </a:r>
            <a:r>
              <a:rPr lang="pt-BR" sz="1700" b="1" kern="0" baseline="-25000" dirty="0">
                <a:solidFill>
                  <a:sysClr val="windowText" lastClr="000000"/>
                </a:solidFill>
              </a:rPr>
              <a:t>2</a:t>
            </a:r>
            <a:r>
              <a:rPr lang="pt-BR" sz="1700" b="1" kern="0" dirty="0">
                <a:solidFill>
                  <a:sysClr val="windowText" lastClr="000000"/>
                </a:solidFill>
              </a:rPr>
              <a:t>e/per </a:t>
            </a:r>
            <a:r>
              <a:rPr lang="pt-BR" sz="1700" b="1" kern="0" dirty="0" err="1" smtClean="0">
                <a:solidFill>
                  <a:sysClr val="windowText" lastClr="000000"/>
                </a:solidFill>
              </a:rPr>
              <a:t>cápita</a:t>
            </a:r>
            <a:r>
              <a:rPr lang="pt-BR" sz="1700" b="1" kern="0" dirty="0" smtClean="0">
                <a:solidFill>
                  <a:sysClr val="windowText" lastClr="000000"/>
                </a:solidFill>
              </a:rPr>
              <a:t>, y </a:t>
            </a:r>
            <a:r>
              <a:rPr lang="pt-BR" sz="1700" b="1" kern="0" dirty="0" err="1" smtClean="0">
                <a:solidFill>
                  <a:sysClr val="windowText" lastClr="000000"/>
                </a:solidFill>
              </a:rPr>
              <a:t>en</a:t>
            </a:r>
            <a:r>
              <a:rPr lang="pt-BR" sz="1700" b="1" kern="0" dirty="0" smtClean="0">
                <a:solidFill>
                  <a:sysClr val="windowText" lastClr="000000"/>
                </a:solidFill>
              </a:rPr>
              <a:t> </a:t>
            </a:r>
            <a:r>
              <a:rPr lang="pt-BR" sz="1700" b="1" kern="0" dirty="0" err="1" smtClean="0">
                <a:solidFill>
                  <a:sysClr val="windowText" lastClr="000000"/>
                </a:solidFill>
              </a:rPr>
              <a:t>el</a:t>
            </a:r>
            <a:r>
              <a:rPr lang="pt-BR" sz="1700" b="1" kern="0" dirty="0" smtClean="0">
                <a:solidFill>
                  <a:sysClr val="windowText" lastClr="000000"/>
                </a:solidFill>
              </a:rPr>
              <a:t> sector </a:t>
            </a:r>
            <a:r>
              <a:rPr lang="pt-BR" sz="1700" b="1" kern="0" dirty="0" err="1" smtClean="0">
                <a:solidFill>
                  <a:sysClr val="windowText" lastClr="000000"/>
                </a:solidFill>
              </a:rPr>
              <a:t>servicios</a:t>
            </a:r>
            <a:r>
              <a:rPr lang="pt-BR" sz="1700" b="1" kern="0" dirty="0" smtClean="0">
                <a:solidFill>
                  <a:sysClr val="windowText" lastClr="000000"/>
                </a:solidFill>
              </a:rPr>
              <a:t> a 0,30 </a:t>
            </a:r>
            <a:r>
              <a:rPr lang="pt-BR" sz="1700" b="1" kern="0" dirty="0">
                <a:solidFill>
                  <a:sysClr val="windowText" lastClr="000000"/>
                </a:solidFill>
              </a:rPr>
              <a:t>t CO</a:t>
            </a:r>
            <a:r>
              <a:rPr lang="pt-BR" sz="1700" b="1" kern="0" baseline="-25000" dirty="0">
                <a:solidFill>
                  <a:sysClr val="windowText" lastClr="000000"/>
                </a:solidFill>
              </a:rPr>
              <a:t>2</a:t>
            </a:r>
            <a:r>
              <a:rPr lang="pt-BR" sz="1700" b="1" kern="0" dirty="0">
                <a:solidFill>
                  <a:sysClr val="windowText" lastClr="000000"/>
                </a:solidFill>
              </a:rPr>
              <a:t>e/per </a:t>
            </a:r>
            <a:r>
              <a:rPr lang="pt-BR" sz="1700" b="1" kern="0" dirty="0" err="1">
                <a:solidFill>
                  <a:sysClr val="windowText" lastClr="000000"/>
                </a:solidFill>
              </a:rPr>
              <a:t>cápita</a:t>
            </a:r>
            <a:r>
              <a:rPr lang="pt-BR" sz="1700" b="1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,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representando un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18% y un 10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% de las emisiones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totales, respectivamente.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Las principales fuentes de energía son la leña, la electricidad y en menor medida el GLP.</a:t>
            </a:r>
            <a:endParaRPr lang="es-ES" sz="1600" kern="0" dirty="0">
              <a:solidFill>
                <a:sysClr val="windowText" lastClr="00000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Resultados: sector </a:t>
            </a:r>
            <a:r>
              <a:rPr lang="es-ES" sz="1600" kern="0" dirty="0" smtClean="0">
                <a:solidFill>
                  <a:srgbClr val="FFFFFF">
                    <a:lumMod val="50000"/>
                  </a:srgbClr>
                </a:solidFill>
              </a:rPr>
              <a:t>residencial y servicios</a:t>
            </a:r>
            <a:endParaRPr lang="es-ES" sz="1600" kern="0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4860032" y="2564904"/>
            <a:ext cx="3888432" cy="25922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Claves del diagnóstico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dirty="0">
              <a:solidFill>
                <a:schemeClr val="accent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Más del 85% de los hogares son tipo casa</a:t>
            </a:r>
            <a:endParaRPr lang="es-ES" sz="1400" dirty="0">
              <a:solidFill>
                <a:schemeClr val="accent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Altas necesidades térmicas por un aislamiento deficiente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Utilización masiva de leña que genera un problema de contaminación atmosférica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Falta de control sobre el mercado de leña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Existe un Reglamento Térmico. Difícil verificar su cumplimiento en los casos de autoconstrucción</a:t>
            </a:r>
            <a:endParaRPr lang="es-ES" sz="1400" dirty="0">
              <a:solidFill>
                <a:schemeClr val="accent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81" y="1949147"/>
            <a:ext cx="4195259" cy="1991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10 Imagen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81" y="4077072"/>
            <a:ext cx="4195259" cy="18849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979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>
                <a:solidFill>
                  <a:sysClr val="windowText" lastClr="000000"/>
                </a:solidFill>
              </a:rPr>
              <a:t>Las emisiones de GEI asociadas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al sector residuos ascienden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a </a:t>
            </a:r>
            <a:r>
              <a:rPr lang="pt-BR" sz="1700" b="1" kern="0" dirty="0" smtClean="0">
                <a:solidFill>
                  <a:sysClr val="windowText" lastClr="000000"/>
                </a:solidFill>
              </a:rPr>
              <a:t>0,17 </a:t>
            </a:r>
            <a:r>
              <a:rPr lang="pt-BR" sz="1700" b="1" kern="0" dirty="0">
                <a:solidFill>
                  <a:sysClr val="windowText" lastClr="000000"/>
                </a:solidFill>
              </a:rPr>
              <a:t>t CO</a:t>
            </a:r>
            <a:r>
              <a:rPr lang="pt-BR" sz="1700" b="1" kern="0" baseline="-25000" dirty="0">
                <a:solidFill>
                  <a:sysClr val="windowText" lastClr="000000"/>
                </a:solidFill>
              </a:rPr>
              <a:t>2</a:t>
            </a:r>
            <a:r>
              <a:rPr lang="pt-BR" sz="1700" b="1" kern="0" dirty="0">
                <a:solidFill>
                  <a:sysClr val="windowText" lastClr="000000"/>
                </a:solidFill>
              </a:rPr>
              <a:t>e/per </a:t>
            </a:r>
            <a:r>
              <a:rPr lang="pt-BR" sz="1700" b="1" kern="0" dirty="0" err="1" smtClean="0">
                <a:solidFill>
                  <a:sysClr val="windowText" lastClr="000000"/>
                </a:solidFill>
              </a:rPr>
              <a:t>cápita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,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representando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un 6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% de las emisiones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totales.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La principal fuente de emisiones la constituye el vertedero de </a:t>
            </a:r>
            <a:r>
              <a:rPr lang="es-ES" sz="1600" kern="0" dirty="0" err="1" smtClean="0">
                <a:solidFill>
                  <a:sysClr val="windowText" lastClr="000000"/>
                </a:solidFill>
              </a:rPr>
              <a:t>Morrompulli</a:t>
            </a:r>
            <a:endParaRPr lang="es-ES" sz="1600" kern="0" dirty="0">
              <a:solidFill>
                <a:sysClr val="windowText" lastClr="00000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dirty="0" smtClean="0">
                <a:solidFill>
                  <a:sysClr val="windowText" lastClr="000000"/>
                </a:solidFill>
              </a:rPr>
              <a:t>Diagnóstico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Resultados: sector </a:t>
            </a:r>
            <a:r>
              <a:rPr lang="es-ES" sz="1600" kern="0" dirty="0" smtClean="0">
                <a:solidFill>
                  <a:srgbClr val="FFFFFF">
                    <a:lumMod val="50000"/>
                  </a:srgbClr>
                </a:solidFill>
              </a:rPr>
              <a:t>residuos</a:t>
            </a:r>
            <a:endParaRPr lang="es-ES" sz="1600" kern="0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2 Rectángulo"/>
          <p:cNvSpPr/>
          <p:nvPr/>
        </p:nvSpPr>
        <p:spPr>
          <a:xfrm>
            <a:off x="4860032" y="2564904"/>
            <a:ext cx="3888432" cy="25922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s-ES" dirty="0" smtClean="0">
                <a:solidFill>
                  <a:schemeClr val="accent1"/>
                </a:solidFill>
              </a:rPr>
              <a:t>Claves del diagnóstico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es-ES" dirty="0">
              <a:solidFill>
                <a:schemeClr val="accent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100% de recogida de residuos urbanos en el ámbito urbano, que se llevan a vertedero regulado</a:t>
            </a:r>
            <a:endParaRPr lang="es-ES" sz="1400" dirty="0">
              <a:solidFill>
                <a:schemeClr val="accent1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El vertedero no dispone de sistemas de captación de CH4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Se están iniciando actividades de reciclaje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accent1"/>
                </a:solidFill>
              </a:rPr>
              <a:t>La gestión de aguas residuales urbanas es privada</a:t>
            </a:r>
            <a:endParaRPr lang="es-ES" sz="1400" dirty="0">
              <a:solidFill>
                <a:schemeClr val="accent1"/>
              </a:solidFill>
            </a:endParaRPr>
          </a:p>
        </p:txBody>
      </p:sp>
      <p:pic>
        <p:nvPicPr>
          <p:cNvPr id="8" name="7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19" y="2564904"/>
            <a:ext cx="4608512" cy="25215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154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El escenario tendencial (</a:t>
            </a:r>
            <a:r>
              <a:rPr lang="es-ES" sz="1700" b="1" kern="0" dirty="0" err="1" smtClean="0">
                <a:solidFill>
                  <a:sysClr val="windowText" lastClr="000000"/>
                </a:solidFill>
              </a:rPr>
              <a:t>BaU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) representa cómo evolucionarían las emisiones en ausencia de esta Hoja de Ruta de Mitigación.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Se plantean un escenarios tendencial a 2030, considerando la evolución individual de cada sector.</a:t>
            </a: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Escenario tendencial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Resultados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9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700808"/>
            <a:ext cx="5336282" cy="48743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31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259632" y="2420888"/>
            <a:ext cx="7740859" cy="1181373"/>
          </a:xfrm>
          <a:prstGeom prst="rect">
            <a:avLst/>
          </a:prstGeom>
        </p:spPr>
        <p:txBody>
          <a:bodyPr/>
          <a:lstStyle/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Presentación de los trabajos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Introducción al cambio climático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Diagnóstico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/>
              <a:t>Hoja de Ruta de Mitigación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3852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Esta Hoja de Ruta de Mitigación se plantea en base a las competencias e instrumentos de la Municipalidad de Valdivia.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La municipalidad tiene una alta capacidad de actuación en el sector residencial y servicios, y en el sector residuos.</a:t>
            </a: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    Planteamiento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783567"/>
              </p:ext>
            </p:extLst>
          </p:nvPr>
        </p:nvGraphicFramePr>
        <p:xfrm>
          <a:off x="332130" y="2420888"/>
          <a:ext cx="8479740" cy="21396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3686"/>
                <a:gridCol w="2664296"/>
                <a:gridCol w="3231758"/>
              </a:tblGrid>
              <a:tr h="132998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Sectores</a:t>
                      </a:r>
                      <a:endParaRPr lang="es-ES" sz="1300" dirty="0">
                        <a:solidFill>
                          <a:srgbClr val="595959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 smtClean="0">
                          <a:effectLst/>
                        </a:rPr>
                        <a:t>Capacidad</a:t>
                      </a:r>
                      <a:r>
                        <a:rPr lang="en-US" sz="1300" dirty="0" smtClean="0">
                          <a:effectLst/>
                        </a:rPr>
                        <a:t> de </a:t>
                      </a:r>
                      <a:r>
                        <a:rPr lang="en-US" sz="1300" dirty="0" err="1" smtClean="0">
                          <a:effectLst/>
                        </a:rPr>
                        <a:t>actuación</a:t>
                      </a:r>
                      <a:endParaRPr lang="es-ES" sz="1300" dirty="0">
                        <a:solidFill>
                          <a:srgbClr val="595959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Instrumentos de actuación</a:t>
                      </a:r>
                      <a:endParaRPr lang="es-ES" sz="1300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AFOLU</a:t>
                      </a:r>
                      <a:endParaRPr lang="es-ES" sz="13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3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Limitada</a:t>
                      </a:r>
                    </a:p>
                  </a:txBody>
                  <a:tcPr marL="68580" marR="68580" marT="0" marB="0" anchor="ctr"/>
                </a:tc>
                <a:tc rowSpan="7">
                  <a:txBody>
                    <a:bodyPr/>
                    <a:lstStyle/>
                    <a:p>
                      <a:pPr marL="285750" indent="-285750" algn="just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E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Planificación</a:t>
                      </a:r>
                    </a:p>
                    <a:p>
                      <a:pPr marL="285750" indent="-285750" algn="just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E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Ordenanzas</a:t>
                      </a:r>
                    </a:p>
                    <a:p>
                      <a:pPr marL="285750" indent="-285750" algn="just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E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Instrumentos de mercado (subvenciones)</a:t>
                      </a:r>
                    </a:p>
                    <a:p>
                      <a:pPr marL="285750" indent="-285750" algn="just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E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Canales de participación y comunicación </a:t>
                      </a:r>
                    </a:p>
                    <a:p>
                      <a:pPr marL="285750" indent="-285750" algn="just">
                        <a:lnSpc>
                          <a:spcPct val="12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s-E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Instrumentos voluntarios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 smtClean="0">
                          <a:effectLst/>
                        </a:rPr>
                        <a:t>Industria</a:t>
                      </a:r>
                      <a:r>
                        <a:rPr lang="en-US" sz="1300" dirty="0" smtClean="0">
                          <a:effectLst/>
                        </a:rPr>
                        <a:t> y </a:t>
                      </a:r>
                      <a:r>
                        <a:rPr lang="en-US" sz="1300" dirty="0" err="1" smtClean="0">
                          <a:effectLst/>
                        </a:rPr>
                        <a:t>producción</a:t>
                      </a:r>
                      <a:r>
                        <a:rPr lang="en-US" sz="1300" dirty="0" smtClean="0">
                          <a:effectLst/>
                        </a:rPr>
                        <a:t> de </a:t>
                      </a:r>
                      <a:r>
                        <a:rPr lang="en-US" sz="1300" dirty="0" err="1" smtClean="0">
                          <a:effectLst/>
                        </a:rPr>
                        <a:t>energía</a:t>
                      </a:r>
                      <a:endParaRPr lang="es-ES" sz="1300" dirty="0">
                        <a:solidFill>
                          <a:srgbClr val="595959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Limitada</a:t>
                      </a:r>
                      <a:endParaRPr lang="es-ES" sz="13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 smtClean="0">
                          <a:effectLst/>
                        </a:rPr>
                        <a:t>Institucional</a:t>
                      </a:r>
                      <a:endParaRPr lang="es-ES" sz="1300" dirty="0">
                        <a:solidFill>
                          <a:srgbClr val="595959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Movilidad</a:t>
                      </a:r>
                      <a:endParaRPr lang="es-ES" sz="1300" dirty="0">
                        <a:solidFill>
                          <a:srgbClr val="595959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Significativa (compartida</a:t>
                      </a:r>
                      <a:r>
                        <a:rPr lang="es-ES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con SECTRA)</a:t>
                      </a:r>
                      <a:endParaRPr lang="es-ES" sz="13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 smtClean="0">
                          <a:effectLst/>
                        </a:rPr>
                        <a:t>Residencial</a:t>
                      </a:r>
                      <a:r>
                        <a:rPr lang="en-US" sz="1300" baseline="0" dirty="0" smtClean="0">
                          <a:effectLst/>
                        </a:rPr>
                        <a:t> </a:t>
                      </a:r>
                      <a:r>
                        <a:rPr lang="en-US" sz="1300" dirty="0" smtClean="0">
                          <a:effectLst/>
                        </a:rPr>
                        <a:t>y </a:t>
                      </a:r>
                      <a:r>
                        <a:rPr lang="en-US" sz="1300" dirty="0" err="1">
                          <a:effectLst/>
                        </a:rPr>
                        <a:t>servicios</a:t>
                      </a:r>
                      <a:endParaRPr lang="es-ES" sz="1300" dirty="0">
                        <a:solidFill>
                          <a:srgbClr val="595959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Total</a:t>
                      </a:r>
                      <a:endParaRPr lang="es-ES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US" sz="1300" dirty="0" err="1">
                          <a:effectLst/>
                        </a:rPr>
                        <a:t>Residuos</a:t>
                      </a:r>
                      <a:endParaRPr lang="es-ES" sz="1300" dirty="0">
                        <a:solidFill>
                          <a:srgbClr val="595959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Significativa (sólo</a:t>
                      </a:r>
                      <a:r>
                        <a:rPr lang="es-ES" sz="13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residuos sólidos)</a:t>
                      </a:r>
                      <a:endParaRPr lang="es-ES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13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Uso de productos</a:t>
                      </a:r>
                      <a:endParaRPr lang="es-ES" sz="13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s-ES" sz="13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Limitada</a:t>
                      </a:r>
                      <a:endParaRPr lang="es-ES" sz="13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es-ES" sz="13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740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Esta Hoja de Ruta de Mitigación se estructura en un esquema piramidal con tres niveles.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El marco estratégico incluye la visión y el objetivo estratégico. En el segundo nivel se plantea una batería de líneas de actuación para cada sector, que se despliegan en acciones concretas en un tercer nivel.</a:t>
            </a: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    Planteamiento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323528" y="2348880"/>
            <a:ext cx="8315325" cy="352742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dirty="0">
                <a:solidFill>
                  <a:schemeClr val="tx2"/>
                </a:solidFill>
              </a:rPr>
              <a:t>ESTRUCTURA DE LA HOJA DE RUTA</a:t>
            </a:r>
            <a:r>
              <a:rPr lang="es-ES" dirty="0"/>
              <a:t>X</a:t>
            </a:r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220080059"/>
              </p:ext>
            </p:extLst>
          </p:nvPr>
        </p:nvGraphicFramePr>
        <p:xfrm>
          <a:off x="488554" y="2735932"/>
          <a:ext cx="4504229" cy="292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303" y="3933205"/>
            <a:ext cx="2182813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Rectángulo redondeado"/>
          <p:cNvSpPr/>
          <p:nvPr/>
        </p:nvSpPr>
        <p:spPr>
          <a:xfrm>
            <a:off x="5890891" y="2807668"/>
            <a:ext cx="1727200" cy="7651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016" tIns="64008" rIns="128016" bIns="64008" anchor="ctr"/>
          <a:lstStyle/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100" dirty="0">
                <a:solidFill>
                  <a:schemeClr val="tx1"/>
                </a:solidFill>
              </a:rPr>
              <a:t>Visión</a:t>
            </a:r>
          </a:p>
          <a:p>
            <a:pPr marL="171450" indent="-17145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1100" dirty="0">
                <a:solidFill>
                  <a:schemeClr val="tx1"/>
                </a:solidFill>
              </a:rPr>
              <a:t>Objetivo estratégico</a:t>
            </a:r>
          </a:p>
        </p:txBody>
      </p:sp>
      <p:cxnSp>
        <p:nvCxnSpPr>
          <p:cNvPr id="13" name="12 Conector recto"/>
          <p:cNvCxnSpPr/>
          <p:nvPr/>
        </p:nvCxnSpPr>
        <p:spPr>
          <a:xfrm>
            <a:off x="3657278" y="3283918"/>
            <a:ext cx="2016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4384353" y="4652343"/>
            <a:ext cx="13604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446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259632" y="2420888"/>
            <a:ext cx="7740859" cy="1181373"/>
          </a:xfrm>
          <a:prstGeom prst="rect">
            <a:avLst/>
          </a:prstGeom>
        </p:spPr>
        <p:txBody>
          <a:bodyPr/>
          <a:lstStyle/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/>
              <a:t>Presentación de los trabajos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Introducción al cambio climático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Diagnóstico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Hoja de Ruta de Mitigación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9459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Las líneas de actuación giran en torno a tres ejes: la eficiencia energética, las energías alternativas y una correcta gestión de residuos.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Existe asimismo un cuarto eje transversal que incluye capacitación, concienciación, coordinación, participación, comunicación y monitorización.</a:t>
            </a: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    Planteamiento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67" y="2060848"/>
            <a:ext cx="7591651" cy="413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370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El marco estratégico define la dirección hacia la que se quiere evolucionar y la meta que se quiere alcanzar con la Hoja de Ruta de Mitigación.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La visión y el objetivo estratégico es el resultado de la combinación de un proceso participativo en un taller y de decisión política.</a:t>
            </a: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    Marco estratégico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6 Rectángulo"/>
          <p:cNvSpPr/>
          <p:nvPr/>
        </p:nvSpPr>
        <p:spPr>
          <a:xfrm>
            <a:off x="265473" y="2778620"/>
            <a:ext cx="8556625" cy="122644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 smtClean="0">
                <a:solidFill>
                  <a:schemeClr val="accent1"/>
                </a:solidFill>
              </a:rPr>
              <a:t>Visión a 2030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2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s-ES_tradnl" sz="1400" dirty="0" smtClean="0">
                <a:solidFill>
                  <a:schemeClr val="tx1"/>
                </a:solidFill>
              </a:rPr>
              <a:t>La visión es convertir la Comuna de Valdivia en un referente internacional en gestión de emisiones de GEI a través de la educación, la mejora de la eficiencia energética, el uso de las energías renovables y una correcta gestión ambiental.</a:t>
            </a:r>
            <a:endParaRPr lang="es-ES_tradnl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s-ES_tradnl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s-ES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s-ES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s-ES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s-ES" sz="14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i="1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i="1" dirty="0">
              <a:solidFill>
                <a:srgbClr val="5F5F5F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67060" y="4293096"/>
            <a:ext cx="8555038" cy="11521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_tradnl" sz="1600" dirty="0" smtClean="0">
                <a:solidFill>
                  <a:schemeClr val="accent1"/>
                </a:solidFill>
              </a:rPr>
              <a:t>Objetivo estratégico a 2050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200" dirty="0">
              <a:solidFill>
                <a:schemeClr val="tx1"/>
              </a:solidFill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es-ES" sz="1400" dirty="0">
                <a:solidFill>
                  <a:schemeClr val="tx1"/>
                </a:solidFill>
              </a:rPr>
              <a:t>Reducir para </a:t>
            </a:r>
            <a:r>
              <a:rPr lang="es-ES" sz="1400" dirty="0" smtClean="0">
                <a:solidFill>
                  <a:schemeClr val="tx1"/>
                </a:solidFill>
              </a:rPr>
              <a:t>2030 </a:t>
            </a:r>
            <a:r>
              <a:rPr lang="es-ES" sz="1400" dirty="0">
                <a:solidFill>
                  <a:schemeClr val="tx1"/>
                </a:solidFill>
              </a:rPr>
              <a:t>las emisiones de gases de efecto invernadero en </a:t>
            </a:r>
            <a:r>
              <a:rPr lang="es-ES" sz="1400" dirty="0" smtClean="0">
                <a:solidFill>
                  <a:schemeClr val="tx1"/>
                </a:solidFill>
              </a:rPr>
              <a:t>términos de CO</a:t>
            </a:r>
            <a:r>
              <a:rPr lang="es-ES" sz="1400" baseline="-25000" dirty="0" smtClean="0">
                <a:solidFill>
                  <a:schemeClr val="tx1"/>
                </a:solidFill>
              </a:rPr>
              <a:t>2</a:t>
            </a:r>
            <a:r>
              <a:rPr lang="es-ES" sz="1400" dirty="0" smtClean="0">
                <a:solidFill>
                  <a:schemeClr val="tx1"/>
                </a:solidFill>
              </a:rPr>
              <a:t>e de la Comuna de Valdivia en un 30% respecto al escenario tendencial.</a:t>
            </a:r>
            <a:endParaRPr lang="es-E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66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Las acciones consideradas provienen de tres fuentes: las ya planificadas, las propuestas por la consultoría y las propuestas por los actores en un taller participativo.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Las nuevas acciones propuestas fueron priorizadas por los actores en base a criterios de reducción de emisiones de GEI, de viabilidad económica y de beneficios adicionales ambientales y sociales.</a:t>
            </a: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Líneas de actuación y acciones. Introducción</a:t>
            </a:r>
            <a:r>
              <a:rPr kumimoji="0" lang="es-E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. </a:t>
            </a:r>
            <a:endParaRPr kumimoji="0" lang="es-ES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444" y="2420888"/>
            <a:ext cx="6923112" cy="3826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893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Se plantea una línea de actuación y dos acciones principalmente basadas en actuaciones sobre la planificación urbana.</a:t>
            </a: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    Líneas de actuación y acciones. Sector </a:t>
            </a:r>
            <a:r>
              <a:rPr lang="es-ES" sz="1600" kern="0" dirty="0" smtClean="0">
                <a:solidFill>
                  <a:srgbClr val="FFFFFF">
                    <a:lumMod val="50000"/>
                  </a:srgbClr>
                </a:solidFill>
              </a:rPr>
              <a:t>AFOLU.</a:t>
            </a:r>
            <a:endParaRPr lang="es-ES" sz="1600" kern="0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58"/>
          <a:stretch/>
        </p:blipFill>
        <p:spPr bwMode="auto">
          <a:xfrm>
            <a:off x="1933642" y="1484784"/>
            <a:ext cx="5276716" cy="5041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29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Se plantea una línea de actuación y tres acciones principalmente basadas en actuaciones voluntarias.</a:t>
            </a: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    Líneas de actuación y acciones. Sector industria y producción de energía. 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6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5328592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6473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Se plantean dos líneas de actuación y cinco acciones relacionadas con una buena gestión energética y con la actitud ejemplarizante.</a:t>
            </a: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    Líneas de actuación y acciones. Sector industria y producción de energía. 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7 Imagen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8"/>
          <a:stretch/>
        </p:blipFill>
        <p:spPr bwMode="auto">
          <a:xfrm>
            <a:off x="2195736" y="1484784"/>
            <a:ext cx="4782542" cy="51985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147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La movilidad es un sector clave. Se plantean dos líneas de actuación y siete acciones para fomentar una movilidad por carretera más sostenible.</a:t>
            </a: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Líneas de actuación y acciones. Sector movilidad. 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6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5256584" cy="50182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683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Se plantean dos líneas de actuación y cuatro acciones basadas por una parte en reducir las necesidades térmicas  de los edificios, y por otra en fomentar un consumo sostenible de leña.</a:t>
            </a: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Líneas de actuación y acciones. Sector residencial y servicios. 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6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84784"/>
            <a:ext cx="5184576" cy="51125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5830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El sector residuos presenta un gran potencial de reducción de emisiones de GEI. Se plantean </a:t>
            </a:r>
            <a:r>
              <a:rPr lang="es-ES" sz="1700" b="1" kern="0" dirty="0" err="1" smtClean="0">
                <a:solidFill>
                  <a:sysClr val="windowText" lastClr="000000"/>
                </a:solidFill>
              </a:rPr>
              <a:t>oss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 líneas de actuación y cinco acciones para reducir la emisión de CH</a:t>
            </a:r>
            <a:r>
              <a:rPr lang="es-ES" sz="1700" b="1" kern="0" baseline="-25000" dirty="0" smtClean="0">
                <a:solidFill>
                  <a:sysClr val="windowText" lastClr="000000"/>
                </a:solidFill>
              </a:rPr>
              <a:t>4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 en los vertederos.</a:t>
            </a: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    Líneas de actuación y acciones. Sector residuos. 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6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84784"/>
            <a:ext cx="5688632" cy="51191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120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Se plantean dos líneas de actuación y dos acciones transversales para complementar a todos los sectores y mejorar la aplicación de las medidas.</a:t>
            </a: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    Líneas de actuación y acciones. Transversales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7 Imagen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133"/>
          <a:stretch/>
        </p:blipFill>
        <p:spPr bwMode="auto">
          <a:xfrm>
            <a:off x="1441514" y="3212976"/>
            <a:ext cx="5877644" cy="17272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978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es-ES" sz="1700" b="1" kern="0" dirty="0">
                <a:solidFill>
                  <a:sysClr val="windowText" lastClr="000000"/>
                </a:solidFill>
              </a:rPr>
              <a:t>L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a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Iniciativa Ciudades Emergentes y Sostenibles (ICES) del Banco Interamericano de Desarrollo (BID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) y la SUBDERE tiene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por objeto mejorar la sostenibilidad y calidad de vida de los habitantes de las ciudades emergentes de América Latina y el Caribe. </a:t>
            </a: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En ese marco se desarrollan para Valdivia tres estudios interrelacionados:</a:t>
            </a:r>
            <a:r>
              <a:rPr kumimoji="0" lang="es-E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Mitigación del Cambio Climático, Vulnerabilidad ante riesgos naturales y Crecimiento Urbano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Presentación de los trabajos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</a:t>
            </a: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rPr>
              <a:t>Marco del proyecto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02675"/>
            <a:ext cx="6608785" cy="4190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20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512168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La Hoja de Ruta de Mitigación propuesta permite mejorar alcanzar en 2030 el objetivo de reducir un 30% las emisiones respecto al escenario tendencial.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Las emisiones per cápita en Valdivia en 2030 serían de aproximadamente de 0,67 t CO</a:t>
            </a:r>
            <a:r>
              <a:rPr lang="es-ES" sz="1600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s-ES" sz="1600" kern="0" dirty="0" smtClean="0">
                <a:solidFill>
                  <a:sysClr val="windowText" lastClr="000000"/>
                </a:solidFill>
              </a:rPr>
              <a:t>e. A nivel comparativo, el PNUD en su Hoja de Ruta Mundial, indica que las emisiones per cápita en 2050 de los países en desarrollo deben ser inferiores a 2 </a:t>
            </a:r>
            <a:r>
              <a:rPr lang="es-ES" sz="1600" kern="0" dirty="0">
                <a:solidFill>
                  <a:sysClr val="windowText" lastClr="000000"/>
                </a:solidFill>
              </a:rPr>
              <a:t>t </a:t>
            </a:r>
            <a:r>
              <a:rPr lang="es-ES" sz="1600" kern="0" dirty="0" smtClean="0">
                <a:solidFill>
                  <a:sysClr val="windowText" lastClr="000000"/>
                </a:solidFill>
              </a:rPr>
              <a:t>CO</a:t>
            </a:r>
            <a:r>
              <a:rPr lang="es-ES" sz="1600" kern="0" baseline="-25000" dirty="0" smtClean="0">
                <a:solidFill>
                  <a:sysClr val="windowText" lastClr="000000"/>
                </a:solidFill>
              </a:rPr>
              <a:t>2</a:t>
            </a:r>
            <a:r>
              <a:rPr lang="es-ES" sz="1600" kern="0" dirty="0" smtClean="0">
                <a:solidFill>
                  <a:sysClr val="windowText" lastClr="000000"/>
                </a:solidFill>
              </a:rPr>
              <a:t>e.</a:t>
            </a: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Líneas de actuación y acciones. La visión integrada.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6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008" y="2924944"/>
            <a:ext cx="5871983" cy="2943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242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Los sectores con un mayor potencial  de reducción de emisiones son la movilidad y los residuos.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Los sectores con un mayor número de acciones son movilidad, residuos y el sector institucional.</a:t>
            </a:r>
            <a:endParaRPr lang="es-ES" sz="1600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algn="l">
              <a:spcBef>
                <a:spcPts val="0"/>
              </a:spcBef>
              <a:defRPr/>
            </a:pPr>
            <a:r>
              <a:rPr lang="es-ES" sz="1800" b="1" kern="0" noProof="0" dirty="0" smtClean="0">
                <a:solidFill>
                  <a:sysClr val="windowText" lastClr="000000"/>
                </a:solidFill>
              </a:rPr>
              <a:t>Hoja de Ruta de Mitigación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</a:t>
            </a:r>
            <a:r>
              <a:rPr lang="es-ES" sz="1600" kern="0" dirty="0">
                <a:solidFill>
                  <a:srgbClr val="FFFFFF">
                    <a:lumMod val="50000"/>
                  </a:srgbClr>
                </a:solidFill>
              </a:rPr>
              <a:t>Líneas de actuación y acciones. La visión integrada.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6 Image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55" y="2276872"/>
            <a:ext cx="4456157" cy="2856661"/>
          </a:xfrm>
          <a:prstGeom prst="rect">
            <a:avLst/>
          </a:prstGeom>
          <a:noFill/>
        </p:spPr>
      </p:pic>
      <p:pic>
        <p:nvPicPr>
          <p:cNvPr id="8" name="7 Imagen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2276871"/>
            <a:ext cx="4086021" cy="28566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7030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2627784" y="2636912"/>
            <a:ext cx="3888432" cy="1181373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Ver síntesis de recomendaciones</a:t>
            </a:r>
          </a:p>
          <a:p>
            <a:pPr marL="0" indent="0" algn="ctr">
              <a:spcBef>
                <a:spcPts val="0"/>
              </a:spcBef>
              <a:buNone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s-ES" sz="1700" b="1" kern="0" dirty="0">
              <a:solidFill>
                <a:sysClr val="windowText" lastClr="000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endParaRPr lang="es-ES" sz="1700" b="1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lvl="0" algn="l">
              <a:spcBef>
                <a:spcPts val="0"/>
              </a:spcBef>
              <a:defRPr/>
            </a:pP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endParaRPr kumimoji="0" lang="es-ES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50000"/>
                </a:srgbClr>
              </a:solidFill>
              <a:effectLst/>
              <a:uLnTx/>
              <a:uFillTx/>
            </a:endParaRP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20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Este documento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constituye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el resumen ejecutivo del estudio 1, de Mitigación del Cambio Climático.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El estudio presenta tres</a:t>
            </a:r>
            <a:r>
              <a:rPr kumimoji="0" lang="es-E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fases. Una primera de tareas previas, una segunda de diagnóstico de emisiones y finalmente el diseño de la Hoja de Ruta de Mitigación del Cambio Climático.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Presentación de los trabajos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</a:t>
            </a: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rPr>
              <a:t>Marco del proyecto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225" y="1988840"/>
            <a:ext cx="5797550" cy="452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538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El alcance geográfico de la Hoja de Ruta de Mitigación es la Comuna de Valdivia, situada en la Región de los Ríos, en la República de Chile.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La selección de este alcance geográfico se justifica por la capacidad de actuación de la Municipalidad de Valdivia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Presentación de los trabajos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</a:t>
            </a: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rPr>
              <a:t>Alcance geográfico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2348880"/>
            <a:ext cx="4743450" cy="4097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7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>
                <a:solidFill>
                  <a:sysClr val="windowText" lastClr="000000"/>
                </a:solidFill>
              </a:rPr>
              <a:t>Desde el punto de vista político administrativo,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la Comuna de Valdivia está formada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por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11 distritos censales urbanos </a:t>
            </a:r>
            <a:r>
              <a:rPr lang="es-ES" sz="1700" b="1" kern="0" dirty="0">
                <a:solidFill>
                  <a:sysClr val="windowText" lastClr="000000"/>
                </a:solidFill>
              </a:rPr>
              <a:t>y </a:t>
            </a:r>
            <a:r>
              <a:rPr lang="es-ES" sz="1700" b="1" kern="0" dirty="0" smtClean="0">
                <a:solidFill>
                  <a:sysClr val="windowText" lastClr="000000"/>
                </a:solidFill>
              </a:rPr>
              <a:t>8 rurales.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dirty="0" smtClean="0">
                <a:solidFill>
                  <a:sysClr val="windowText" lastClr="000000"/>
                </a:solidFill>
              </a:rPr>
              <a:t>La Comuna ocupa un </a:t>
            </a:r>
            <a:r>
              <a:rPr lang="es-ES" sz="1600" kern="0" dirty="0">
                <a:solidFill>
                  <a:sysClr val="windowText" lastClr="000000"/>
                </a:solidFill>
              </a:rPr>
              <a:t>área de </a:t>
            </a:r>
            <a:r>
              <a:rPr lang="es-ES" sz="1600" kern="0" dirty="0" smtClean="0">
                <a:solidFill>
                  <a:sysClr val="windowText" lastClr="000000"/>
                </a:solidFill>
              </a:rPr>
              <a:t>1.016 km</a:t>
            </a:r>
            <a:r>
              <a:rPr lang="es-ES" sz="1600" kern="0" baseline="30000" dirty="0" smtClean="0">
                <a:solidFill>
                  <a:sysClr val="windowText" lastClr="000000"/>
                </a:solidFill>
              </a:rPr>
              <a:t>2</a:t>
            </a:r>
            <a:r>
              <a:rPr lang="es-ES" sz="1600" kern="0" dirty="0" smtClean="0">
                <a:solidFill>
                  <a:sysClr val="windowText" lastClr="000000"/>
                </a:solidFill>
              </a:rPr>
              <a:t> </a:t>
            </a:r>
            <a:r>
              <a:rPr lang="es-ES" sz="1600" kern="0" dirty="0">
                <a:solidFill>
                  <a:sysClr val="windowText" lastClr="000000"/>
                </a:solidFill>
              </a:rPr>
              <a:t>y </a:t>
            </a:r>
            <a:r>
              <a:rPr lang="es-ES" sz="1600" kern="0" dirty="0" smtClean="0">
                <a:solidFill>
                  <a:sysClr val="windowText" lastClr="000000"/>
                </a:solidFill>
              </a:rPr>
              <a:t>tenía una población en </a:t>
            </a:r>
            <a:r>
              <a:rPr lang="es-ES" sz="1600" kern="0" dirty="0">
                <a:solidFill>
                  <a:sysClr val="windowText" lastClr="000000"/>
                </a:solidFill>
              </a:rPr>
              <a:t>el año </a:t>
            </a:r>
            <a:r>
              <a:rPr lang="es-ES" sz="1600" kern="0" dirty="0" smtClean="0">
                <a:solidFill>
                  <a:sysClr val="windowText" lastClr="000000"/>
                </a:solidFill>
              </a:rPr>
              <a:t>2012, </a:t>
            </a:r>
            <a:r>
              <a:rPr lang="es-ES" sz="1600" kern="0" dirty="0">
                <a:solidFill>
                  <a:sysClr val="windowText" lastClr="000000"/>
                </a:solidFill>
              </a:rPr>
              <a:t>es de 154.445 </a:t>
            </a:r>
            <a:r>
              <a:rPr lang="es-ES" sz="1600" kern="0" dirty="0" smtClean="0">
                <a:solidFill>
                  <a:sysClr val="windowText" lastClr="000000"/>
                </a:solidFill>
              </a:rPr>
              <a:t>habitantes</a:t>
            </a:r>
            <a:r>
              <a:rPr lang="es-ES" sz="1600" kern="0" dirty="0">
                <a:solidFill>
                  <a:sysClr val="windowText" lastClr="000000"/>
                </a:solidFill>
              </a:rPr>
              <a:t>; el </a:t>
            </a:r>
            <a:r>
              <a:rPr lang="es-ES" sz="1600" kern="0" dirty="0" smtClean="0">
                <a:solidFill>
                  <a:sysClr val="windowText" lastClr="000000"/>
                </a:solidFill>
              </a:rPr>
              <a:t>93% </a:t>
            </a:r>
            <a:r>
              <a:rPr lang="es-ES" sz="1600" kern="0" dirty="0">
                <a:solidFill>
                  <a:sysClr val="windowText" lastClr="000000"/>
                </a:solidFill>
              </a:rPr>
              <a:t>reside en el área </a:t>
            </a:r>
            <a:r>
              <a:rPr lang="es-ES" sz="1600" kern="0" dirty="0" smtClean="0">
                <a:solidFill>
                  <a:sysClr val="windowText" lastClr="000000"/>
                </a:solidFill>
              </a:rPr>
              <a:t>urbana, que se concentra en 146,5 km</a:t>
            </a:r>
            <a:r>
              <a:rPr lang="es-ES" sz="1600" kern="0" baseline="30000" dirty="0" smtClean="0">
                <a:solidFill>
                  <a:sysClr val="windowText" lastClr="000000"/>
                </a:solidFill>
              </a:rPr>
              <a:t>2</a:t>
            </a:r>
            <a:endParaRPr lang="en-US" sz="1600" kern="0" baseline="30000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Presentación de los trabajos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</a:t>
            </a: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rPr>
              <a:t>Alcance geográfico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C:\Users\inigo.aizpuru\Desktop\Fotos viaje\DSCN31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904" y="2276872"/>
            <a:ext cx="5234192" cy="3925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0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43508" y="836712"/>
            <a:ext cx="8856983" cy="1181373"/>
          </a:xfrm>
          <a:prstGeom prst="rect">
            <a:avLst/>
          </a:prstGeo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es-ES" sz="1700" b="1" kern="0" dirty="0" smtClean="0">
                <a:solidFill>
                  <a:sysClr val="windowText" lastClr="000000"/>
                </a:solidFill>
              </a:rPr>
              <a:t>Una Hoja de Ruta de Mitigación permite un desarrollo sostenible que minimice los impactos de la ciudad sobre el cambio climático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s-ES" sz="1600" kern="0" noProof="0" dirty="0" smtClean="0">
                <a:solidFill>
                  <a:sysClr val="windowText" lastClr="000000"/>
                </a:solidFill>
              </a:rPr>
              <a:t>Las autoridades locales deben implicarse en la lucha contra el cambio climático, haciendo suya la Hoja de Ruta de Mitigación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 idx="4294967295"/>
            <p:custDataLst>
              <p:tags r:id="rId2"/>
            </p:custDataLst>
          </p:nvPr>
        </p:nvSpPr>
        <p:spPr>
          <a:xfrm>
            <a:off x="1547664" y="44624"/>
            <a:ext cx="7169423" cy="648072"/>
          </a:xfrm>
          <a:prstGeom prst="rect">
            <a:avLst/>
          </a:prstGeom>
        </p:spPr>
        <p:txBody>
          <a:bodyPr anchor="t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Presentación de los trabajos</a:t>
            </a:r>
            <a: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/>
            </a:r>
            <a:br>
              <a:rPr kumimoji="0" lang="es-E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</a:t>
            </a:r>
            <a:r>
              <a:rPr kumimoji="0" lang="es-E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</a:rPr>
              <a:t>Justificación del proyecto</a:t>
            </a:r>
          </a:p>
        </p:txBody>
      </p:sp>
      <p:cxnSp>
        <p:nvCxnSpPr>
          <p:cNvPr id="4" name="3 Conector recto"/>
          <p:cNvCxnSpPr/>
          <p:nvPr/>
        </p:nvCxnSpPr>
        <p:spPr>
          <a:xfrm>
            <a:off x="0" y="69269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"/>
          <p:cNvSpPr/>
          <p:nvPr/>
        </p:nvSpPr>
        <p:spPr>
          <a:xfrm>
            <a:off x="2498390" y="2420888"/>
            <a:ext cx="6317296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>
                <a:solidFill>
                  <a:schemeClr val="tx1"/>
                </a:solidFill>
              </a:rPr>
              <a:t>Gran peso de los núcleos urbanos, que aglutinan entre el 60 y el 70% de las de las emisiones globales de GEI asociadas al consumo, y rápido crecimiento de las ciudades en países en desarrollo.</a:t>
            </a:r>
          </a:p>
        </p:txBody>
      </p:sp>
      <p:sp>
        <p:nvSpPr>
          <p:cNvPr id="10" name="9 Rectángulo"/>
          <p:cNvSpPr/>
          <p:nvPr/>
        </p:nvSpPr>
        <p:spPr>
          <a:xfrm>
            <a:off x="318400" y="2420888"/>
            <a:ext cx="2060575" cy="93610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tx2"/>
                </a:solidFill>
              </a:rPr>
              <a:t>Razón 1: el peso de los núcleos urbanos</a:t>
            </a:r>
            <a:endParaRPr lang="es-ES" sz="1600" dirty="0">
              <a:solidFill>
                <a:schemeClr val="tx2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2512901" y="3488804"/>
            <a:ext cx="6317296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tx1"/>
                </a:solidFill>
              </a:rPr>
              <a:t>el transporte, la gestión de residuos y el sector residencial y servicios que están desarrollando a nivel mundial una tendencia de aumento de emisiones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tx1"/>
                </a:solidFill>
              </a:rPr>
              <a:t>las municipalidades tienen competencias sobre dichos sectores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318399" y="3488804"/>
            <a:ext cx="2075087" cy="93610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tx2"/>
                </a:solidFill>
              </a:rPr>
              <a:t>Razón 2: competencias en sectores difusos</a:t>
            </a:r>
            <a:endParaRPr lang="es-ES" sz="1600" dirty="0">
              <a:solidFill>
                <a:schemeClr val="tx2"/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2498389" y="4556323"/>
            <a:ext cx="6317296" cy="93610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" sz="1400" dirty="0" smtClean="0">
                <a:solidFill>
                  <a:schemeClr val="tx1"/>
                </a:solidFill>
              </a:rPr>
              <a:t>La posición de las municipalidades permite aumentar la participación y la sensibilización ciudadana</a:t>
            </a:r>
            <a:endParaRPr lang="es-ES" sz="1400" dirty="0">
              <a:solidFill>
                <a:schemeClr val="tx1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318399" y="4556323"/>
            <a:ext cx="2060575" cy="936104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dirty="0" smtClean="0">
                <a:solidFill>
                  <a:schemeClr val="tx2"/>
                </a:solidFill>
              </a:rPr>
              <a:t>Razón 3: participación y sensibilización</a:t>
            </a:r>
            <a:endParaRPr lang="es-E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18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>
            <a:spLocks noGrp="1"/>
          </p:cNvSpPr>
          <p:nvPr>
            <p:ph idx="4294967295"/>
            <p:custDataLst>
              <p:tags r:id="rId1"/>
            </p:custDataLst>
          </p:nvPr>
        </p:nvSpPr>
        <p:spPr>
          <a:xfrm>
            <a:off x="1259632" y="2420888"/>
            <a:ext cx="7740859" cy="1181373"/>
          </a:xfrm>
          <a:prstGeom prst="rect">
            <a:avLst/>
          </a:prstGeom>
        </p:spPr>
        <p:txBody>
          <a:bodyPr/>
          <a:lstStyle/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Presentación de los trabajos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/>
              <a:t>Introducción al cambio climático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Diagnóstico</a:t>
            </a: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r>
              <a:rPr lang="es-ES" sz="1700" b="1" kern="0" dirty="0" smtClean="0">
                <a:solidFill>
                  <a:schemeClr val="bg1">
                    <a:lumMod val="75000"/>
                  </a:schemeClr>
                </a:solidFill>
              </a:rPr>
              <a:t>Hoja de Ruta de Mitigación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lvl="0" algn="just">
              <a:spcBef>
                <a:spcPts val="0"/>
              </a:spcBef>
              <a:buFont typeface="+mj-lt"/>
              <a:buAutoNum type="arabicPeriod"/>
            </a:pPr>
            <a:endParaRPr lang="es-ES" sz="1700" b="1" kern="0" dirty="0" smtClean="0">
              <a:solidFill>
                <a:sysClr val="windowText" lastClr="000000"/>
              </a:solidFill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4073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LO43I8v0W3azSKFuoe4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rGwRn8DN0aNhIM.zxBODA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13848</TotalTime>
  <Words>2848</Words>
  <Application>Microsoft Office PowerPoint</Application>
  <PresentationFormat>Presentación en pantalla (4:3)</PresentationFormat>
  <Paragraphs>306</Paragraphs>
  <Slides>42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9" baseType="lpstr">
      <vt:lpstr>ＭＳ Ｐゴシック</vt:lpstr>
      <vt:lpstr>Arial</vt:lpstr>
      <vt:lpstr>Calibri</vt:lpstr>
      <vt:lpstr>Courier New</vt:lpstr>
      <vt:lpstr>Symbol</vt:lpstr>
      <vt:lpstr>Times New Roman</vt:lpstr>
      <vt:lpstr>Tema de Office</vt:lpstr>
      <vt:lpstr>Presentación de PowerPoint</vt:lpstr>
      <vt:lpstr>Presentación de PowerPoint</vt:lpstr>
      <vt:lpstr>Presentación de PowerPoint</vt:lpstr>
      <vt:lpstr>Presentación de los trabajos      Marco del proyecto</vt:lpstr>
      <vt:lpstr>Presentación de los trabajos      Marco del proyecto</vt:lpstr>
      <vt:lpstr>Presentación de los trabajos      Alcance geográfico</vt:lpstr>
      <vt:lpstr>Presentación de los trabajos      Alcance geográfico</vt:lpstr>
      <vt:lpstr>Presentación de los trabajos      Justificación del proyecto</vt:lpstr>
      <vt:lpstr>Presentación de PowerPoint</vt:lpstr>
      <vt:lpstr>Introducción al cambio climático     Causas</vt:lpstr>
      <vt:lpstr>Introducción al cambio climático     Causas</vt:lpstr>
      <vt:lpstr>Presentación de PowerPoint</vt:lpstr>
      <vt:lpstr>Diagnóstico      Introducción</vt:lpstr>
      <vt:lpstr>Diagnóstico     Marco de trabajo</vt:lpstr>
      <vt:lpstr>Diagnóstico     Marco de trabajo</vt:lpstr>
      <vt:lpstr>Diagnóstico     Marco de trabajo</vt:lpstr>
      <vt:lpstr>Diagnóstico     Resultados: la visión integrada</vt:lpstr>
      <vt:lpstr>Diagnóstico     Resultados: la visión integrada</vt:lpstr>
      <vt:lpstr>Diagnóstico     Resultados: la visión integrada</vt:lpstr>
      <vt:lpstr>Diagnóstico     Resultados: sector AFOLU</vt:lpstr>
      <vt:lpstr>Diagnóstico     Resultados: sector industria y producción de energía</vt:lpstr>
      <vt:lpstr>Diagnóstico     Resultados: sector institucional</vt:lpstr>
      <vt:lpstr>Diagnóstico     Resultados: sector movilidad</vt:lpstr>
      <vt:lpstr>Diagnóstico     Resultados: sector residencial y servicios</vt:lpstr>
      <vt:lpstr>Diagnóstico     Resultados: sector residuos</vt:lpstr>
      <vt:lpstr>Escenario tendencial     Resultados</vt:lpstr>
      <vt:lpstr>Presentación de PowerPoint</vt:lpstr>
      <vt:lpstr>Hoja de Ruta de Mitigación     Planteamiento</vt:lpstr>
      <vt:lpstr>Hoja de Ruta de Mitigación     Planteamiento</vt:lpstr>
      <vt:lpstr>Hoja de Ruta de Mitigación     Planteamiento</vt:lpstr>
      <vt:lpstr>Hoja de Ruta de Mitigación     Marco estratégico</vt:lpstr>
      <vt:lpstr>Hoja de Ruta de Mitigación     Líneas de actuación y acciones. Introducción. </vt:lpstr>
      <vt:lpstr>Hoja de Ruta de Mitigación     Líneas de actuación y acciones. Sector AFOLU.</vt:lpstr>
      <vt:lpstr>Hoja de Ruta de Mitigación     Líneas de actuación y acciones. Sector industria y producción de energía. </vt:lpstr>
      <vt:lpstr>Hoja de Ruta de Mitigación     Líneas de actuación y acciones. Sector industria y producción de energía. </vt:lpstr>
      <vt:lpstr>Hoja de Ruta de Mitigación     Líneas de actuación y acciones. Sector movilidad. </vt:lpstr>
      <vt:lpstr>Hoja de Ruta de Mitigación     Líneas de actuación y acciones. Sector residencial y servicios. </vt:lpstr>
      <vt:lpstr>Hoja de Ruta de Mitigación     Líneas de actuación y acciones. Sector residuos. </vt:lpstr>
      <vt:lpstr>Hoja de Ruta de Mitigación     Líneas de actuación y acciones. Transversales</vt:lpstr>
      <vt:lpstr>Hoja de Ruta de Mitigación     Líneas de actuación y acciones. La visión integrada.</vt:lpstr>
      <vt:lpstr>Hoja de Ruta de Mitigación     Líneas de actuación y acciones. La visión integrada.</vt:lpstr>
      <vt:lpstr>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Urko Elosegi Gurmendi</dc:creator>
  <cp:lastModifiedBy>Barbara  Guerrero Berrios</cp:lastModifiedBy>
  <cp:revision>545</cp:revision>
  <cp:lastPrinted>2014-01-22T10:15:55Z</cp:lastPrinted>
  <dcterms:created xsi:type="dcterms:W3CDTF">2012-09-05T11:34:37Z</dcterms:created>
  <dcterms:modified xsi:type="dcterms:W3CDTF">2017-12-13T14:31:39Z</dcterms:modified>
</cp:coreProperties>
</file>